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1" r:id="rId2"/>
  </p:sldMasterIdLst>
  <p:notesMasterIdLst>
    <p:notesMasterId r:id="rId18"/>
  </p:notesMasterIdLst>
  <p:handoutMasterIdLst>
    <p:handoutMasterId r:id="rId19"/>
  </p:handoutMasterIdLst>
  <p:sldIdLst>
    <p:sldId id="291" r:id="rId3"/>
    <p:sldId id="386" r:id="rId4"/>
    <p:sldId id="385" r:id="rId5"/>
    <p:sldId id="393" r:id="rId6"/>
    <p:sldId id="394" r:id="rId7"/>
    <p:sldId id="397" r:id="rId8"/>
    <p:sldId id="398" r:id="rId9"/>
    <p:sldId id="395" r:id="rId10"/>
    <p:sldId id="375" r:id="rId11"/>
    <p:sldId id="399" r:id="rId12"/>
    <p:sldId id="400" r:id="rId13"/>
    <p:sldId id="402" r:id="rId14"/>
    <p:sldId id="407" r:id="rId15"/>
    <p:sldId id="403" r:id="rId16"/>
    <p:sldId id="406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3C13801-05A1-4E35-B9BD-9FDC37215064}">
          <p14:sldIdLst>
            <p14:sldId id="291"/>
            <p14:sldId id="386"/>
            <p14:sldId id="385"/>
            <p14:sldId id="393"/>
            <p14:sldId id="394"/>
            <p14:sldId id="397"/>
            <p14:sldId id="398"/>
            <p14:sldId id="395"/>
            <p14:sldId id="375"/>
            <p14:sldId id="399"/>
            <p14:sldId id="400"/>
            <p14:sldId id="402"/>
            <p14:sldId id="407"/>
            <p14:sldId id="403"/>
            <p14:sldId id="40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D050"/>
    <a:srgbClr val="252525"/>
    <a:srgbClr val="B00A12"/>
    <a:srgbClr val="FCE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2" autoAdjust="0"/>
    <p:restoredTop sz="69809" autoAdjust="0"/>
  </p:normalViewPr>
  <p:slideViewPr>
    <p:cSldViewPr>
      <p:cViewPr>
        <p:scale>
          <a:sx n="90" d="100"/>
          <a:sy n="90" d="100"/>
        </p:scale>
        <p:origin x="-1592" y="-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6035" cy="456873"/>
          </a:xfrm>
          <a:prstGeom prst="rect">
            <a:avLst/>
          </a:prstGeom>
          <a:noFill/>
          <a:ln>
            <a:noFill/>
          </a:ln>
        </p:spPr>
        <p:txBody>
          <a:bodyPr vert="horz" wrap="none" lIns="80766" tIns="40383" rIns="80766" bIns="40383" anchorCtr="0" compatLnSpc="0"/>
          <a:lstStyle/>
          <a:p>
            <a:pPr hangingPunct="0">
              <a:defRPr sz="1400"/>
            </a:pPr>
            <a:endParaRPr lang="en-US" sz="1300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1647" y="0"/>
            <a:ext cx="2976035" cy="456873"/>
          </a:xfrm>
          <a:prstGeom prst="rect">
            <a:avLst/>
          </a:prstGeom>
          <a:noFill/>
          <a:ln>
            <a:noFill/>
          </a:ln>
        </p:spPr>
        <p:txBody>
          <a:bodyPr vert="horz" wrap="none" lIns="80766" tIns="40383" rIns="80766" bIns="40383" anchorCtr="0" compatLnSpc="0"/>
          <a:lstStyle/>
          <a:p>
            <a:pPr algn="r" hangingPunct="0">
              <a:defRPr sz="1400"/>
            </a:pPr>
            <a:fld id="{1F66843A-4839-4C0A-9595-44BEED77C33A}" type="datetimeFigureOut">
              <a:t>11/3/16</a:t>
            </a:fld>
            <a:endParaRPr lang="en-US" sz="1300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6035" cy="456873"/>
          </a:xfrm>
          <a:prstGeom prst="rect">
            <a:avLst/>
          </a:prstGeom>
          <a:noFill/>
          <a:ln>
            <a:noFill/>
          </a:ln>
        </p:spPr>
        <p:txBody>
          <a:bodyPr vert="horz" wrap="none" lIns="80766" tIns="40383" rIns="80766" bIns="40383" anchor="b" anchorCtr="0" compatLnSpc="0"/>
          <a:lstStyle/>
          <a:p>
            <a:pPr hangingPunct="0">
              <a:defRPr sz="1400"/>
            </a:pPr>
            <a:endParaRPr lang="en-US" sz="1300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1647" y="8686800"/>
            <a:ext cx="2976035" cy="456873"/>
          </a:xfrm>
          <a:prstGeom prst="rect">
            <a:avLst/>
          </a:prstGeom>
          <a:noFill/>
          <a:ln>
            <a:noFill/>
          </a:ln>
        </p:spPr>
        <p:txBody>
          <a:bodyPr vert="horz" wrap="none" lIns="80766" tIns="40383" rIns="80766" bIns="40383" anchor="b" anchorCtr="0" compatLnSpc="0"/>
          <a:lstStyle/>
          <a:p>
            <a:pPr algn="r" hangingPunct="0">
              <a:defRPr sz="1400"/>
            </a:pPr>
            <a:fld id="{B2B87DBE-82D2-48CA-BC78-1B5079AFF859}" type="slidenum">
              <a:t>‹#›</a:t>
            </a:fld>
            <a:endParaRPr lang="en-US" sz="1300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75541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F20243C-15B7-499A-B9E2-6D1D674602A5}" type="datetimeFigureOut">
              <a:t>11/3/16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8F9F2838-8FA1-4BFF-8653-9F27B290F4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6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lnet/xAPI-SCORM-Profile" TargetMode="External"/><Relationship Id="rId4" Type="http://schemas.openxmlformats.org/officeDocument/2006/relationships/hyperlink" Target="https://github.com/AICC/CMI-5_Spec_Current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mailto:tom@example.com" TargetMode="Externa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xapi.vocab.pub/datasets/video/" TargetMode="External"/><Relationship Id="rId4" Type="http://schemas.openxmlformats.org/officeDocument/2006/relationships/hyperlink" Target="http://xapi.vocab.pub/datasets/adl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 wrap="square" lIns="91440" tIns="45720" rIns="91440" bIns="45720" anchor="t"/>
          <a:lstStyle/>
          <a:p>
            <a:pPr marL="216000" marR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Stop hardcoding configuration </a:t>
            </a: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>
          <a:xfrm>
            <a:off x="3884759" y="8685360"/>
            <a:ext cx="2971440" cy="456839"/>
          </a:xfrm>
        </p:spPr>
        <p:txBody>
          <a:bodyPr wrap="square" lIns="91440" tIns="45720" rIns="91440" bIns="45720"/>
          <a:lstStyle/>
          <a:p>
            <a:pPr lvl="0"/>
            <a:fld id="{0D8D09CA-B0F7-47E8-8261-A059DBA42D97}" type="slidenum">
              <a:t>1</a:t>
            </a:fld>
            <a:endParaRPr lang="en-US" sz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693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marR="0" lvl="0" indent="-216000" defTabSz="914400" rtl="0" eaLnBrk="1" fontAlgn="auto" latinLnBrk="0" hangingPunct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" sz="2000" dirty="0" smtClean="0">
                <a:solidFill>
                  <a:srgbClr val="FFFFFF"/>
                </a:solidFill>
                <a:latin typeface="dearJoe 2"/>
                <a:cs typeface="dearJoe 2"/>
              </a:rPr>
              <a:t>Let’s all agree</a:t>
            </a:r>
            <a:r>
              <a:rPr lang="en-US" sz="2000" dirty="0" smtClean="0">
                <a:solidFill>
                  <a:srgbClr val="FFFFFF"/>
                </a:solidFill>
                <a:latin typeface="dearJoe 2"/>
                <a:cs typeface="dearJoe 2"/>
              </a:rPr>
              <a:t>	</a:t>
            </a:r>
            <a:endParaRPr lang="en" sz="20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endParaRPr lang="en" sz="20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dirty="0" smtClean="0">
                <a:solidFill>
                  <a:srgbClr val="FFFFFF"/>
                </a:solidFill>
              </a:rPr>
              <a:t>When I report </a:t>
            </a:r>
            <a:endParaRPr lang="en-US" sz="2000" dirty="0" smtClean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dirty="0" smtClean="0">
                <a:solidFill>
                  <a:srgbClr val="FFFFFF"/>
                </a:solidFill>
              </a:rPr>
              <a:t>something was ‘fired’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" sz="2000" dirty="0" smtClean="0">
                <a:solidFill>
                  <a:srgbClr val="FFFFFF"/>
                </a:solidFill>
              </a:rPr>
              <a:t>Fired = discharge </a:t>
            </a:r>
            <a:endParaRPr lang="en-US" sz="2000" dirty="0" smtClean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</a:rPr>
              <a:t>G</a:t>
            </a:r>
            <a:r>
              <a:rPr lang="en" sz="2000" dirty="0" smtClean="0">
                <a:solidFill>
                  <a:srgbClr val="FFFFFF"/>
                </a:solidFill>
              </a:rPr>
              <a:t>un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" sz="2000" dirty="0" smtClean="0">
                <a:solidFill>
                  <a:srgbClr val="FFFFFF"/>
                </a:solidFill>
              </a:rPr>
              <a:t>or weapon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Statement</a:t>
            </a:r>
            <a:r>
              <a:rPr lang="en-US" baseline="0" dirty="0" smtClean="0"/>
              <a:t> order, packaging, other stuff needed to create consistency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1557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Set of rules and guidelines to be used for a group or organization that encompases more than just a vocabulary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b="1" u="sng" dirty="0" smtClean="0">
                <a:solidFill>
                  <a:schemeClr val="lt2"/>
                </a:solidFill>
              </a:rPr>
              <a:t>Terms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>
              <a:solidFill>
                <a:schemeClr val="lt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lt2"/>
                </a:solidFill>
              </a:rPr>
              <a:t>Attempt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>
              <a:solidFill>
                <a:schemeClr val="lt2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 smtClean="0">
              <a:solidFill>
                <a:schemeClr val="lt2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 smtClean="0">
              <a:solidFill>
                <a:schemeClr val="lt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lt2"/>
                </a:solidFill>
              </a:rPr>
              <a:t>Launched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>
              <a:solidFill>
                <a:schemeClr val="lt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b="1" u="sng" dirty="0" smtClean="0">
                <a:solidFill>
                  <a:schemeClr val="lt2"/>
                </a:solidFill>
              </a:rPr>
              <a:t>Vocabularies</a:t>
            </a:r>
          </a:p>
          <a:p>
            <a:pPr lvl="0" rtl="0">
              <a:spcBef>
                <a:spcPts val="0"/>
              </a:spcBef>
              <a:buNone/>
            </a:pPr>
            <a:endParaRPr lang="en-US" dirty="0" smtClean="0">
              <a:solidFill>
                <a:schemeClr val="lt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lt2"/>
                </a:solidFill>
              </a:rPr>
              <a:t>Video</a:t>
            </a:r>
          </a:p>
          <a:p>
            <a:pPr lvl="0" rtl="0">
              <a:spcBef>
                <a:spcPts val="0"/>
              </a:spcBef>
              <a:buNone/>
            </a:pPr>
            <a:endParaRPr lang="en-US" dirty="0" smtClean="0">
              <a:solidFill>
                <a:schemeClr val="lt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lt2"/>
                </a:solidFill>
              </a:rPr>
              <a:t>SCORM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>
              <a:solidFill>
                <a:schemeClr val="lt2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 smtClean="0">
              <a:solidFill>
                <a:schemeClr val="lt2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 smtClean="0">
              <a:solidFill>
                <a:schemeClr val="lt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b="1" u="sng" dirty="0" smtClean="0">
                <a:solidFill>
                  <a:schemeClr val="lt2"/>
                </a:solidFill>
              </a:rPr>
              <a:t>Rules</a:t>
            </a:r>
          </a:p>
          <a:p>
            <a:pPr lvl="0" rtl="0">
              <a:spcBef>
                <a:spcPts val="0"/>
              </a:spcBef>
              <a:buNone/>
            </a:pPr>
            <a:endParaRPr lang="en-US" dirty="0" smtClean="0">
              <a:solidFill>
                <a:schemeClr val="lt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lt2"/>
                </a:solidFill>
              </a:rPr>
              <a:t>1st </a:t>
            </a:r>
            <a:r>
              <a:rPr lang="en-US" dirty="0" err="1" smtClean="0">
                <a:solidFill>
                  <a:schemeClr val="lt2"/>
                </a:solidFill>
              </a:rPr>
              <a:t>Stmt</a:t>
            </a:r>
            <a:r>
              <a:rPr lang="en-US" dirty="0" smtClean="0">
                <a:solidFill>
                  <a:schemeClr val="lt2"/>
                </a:solidFill>
              </a:rPr>
              <a:t> is Initialized</a:t>
            </a:r>
          </a:p>
          <a:p>
            <a:pPr lvl="0" rtl="0">
              <a:spcBef>
                <a:spcPts val="0"/>
              </a:spcBef>
              <a:buNone/>
            </a:pPr>
            <a:endParaRPr lang="en-US" dirty="0" smtClean="0">
              <a:solidFill>
                <a:schemeClr val="lt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lt2"/>
                </a:solidFill>
              </a:rPr>
              <a:t>Status in Terminated Result</a:t>
            </a:r>
          </a:p>
          <a:p>
            <a:pPr lvl="0" rtl="0">
              <a:spcBef>
                <a:spcPts val="0"/>
              </a:spcBef>
              <a:buNone/>
            </a:pPr>
            <a:endParaRPr lang="en-US" dirty="0" smtClean="0">
              <a:solidFill>
                <a:schemeClr val="lt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-US" dirty="0" smtClean="0">
              <a:solidFill>
                <a:schemeClr val="lt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-US" dirty="0" smtClean="0">
              <a:solidFill>
                <a:schemeClr val="lt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lt2"/>
                </a:solidFill>
              </a:rPr>
              <a:t>Profile </a:t>
            </a:r>
          </a:p>
          <a:p>
            <a:pPr lvl="0" rtl="0">
              <a:spcBef>
                <a:spcPts val="0"/>
              </a:spcBef>
              <a:buNone/>
            </a:pPr>
            <a:endParaRPr lang="en-US" dirty="0" smtClean="0">
              <a:solidFill>
                <a:schemeClr val="lt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-US" dirty="0" smtClean="0">
              <a:solidFill>
                <a:schemeClr val="lt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xAPI SCORM Profile: </a:t>
            </a:r>
            <a:r>
              <a:rPr lang="en" u="sng" dirty="0" smtClean="0">
                <a:solidFill>
                  <a:schemeClr val="hlink"/>
                </a:solidFill>
                <a:hlinkClick r:id="rId3"/>
              </a:rPr>
              <a:t>https://github.com/adlnet/xAPI-SCORM-Profile</a:t>
            </a:r>
            <a:r>
              <a:rPr lang="en" dirty="0" smtClean="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cmi5: </a:t>
            </a:r>
            <a:r>
              <a:rPr lang="en" u="sng" dirty="0" smtClean="0">
                <a:solidFill>
                  <a:schemeClr val="hlink"/>
                </a:solidFill>
                <a:hlinkClick r:id="rId4"/>
              </a:rPr>
              <a:t>https://github.com/AICC/CMI-5_Spec_Current</a:t>
            </a:r>
            <a:r>
              <a:rPr lang="en" dirty="0" smtClean="0"/>
              <a:t> </a:t>
            </a:r>
          </a:p>
          <a:p>
            <a:pPr lvl="0" rtl="0">
              <a:spcBef>
                <a:spcPts val="0"/>
              </a:spcBef>
              <a:buNone/>
            </a:pPr>
            <a:endParaRPr lang="en-US" dirty="0" smtClean="0">
              <a:solidFill>
                <a:schemeClr val="lt2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 smtClean="0">
              <a:solidFill>
                <a:schemeClr val="lt2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90762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 smtClean="0"/>
              <a:t>Describes interoperable runtime communication between Learning Management Systems (LMS) and Assignable Units (AU).</a:t>
            </a:r>
          </a:p>
          <a:p>
            <a:pPr lvl="0" rtl="0">
              <a:spcBef>
                <a:spcPts val="0"/>
              </a:spcBef>
              <a:buNone/>
            </a:pPr>
            <a:endParaRPr lang="en" sz="2000" dirty="0" smtClean="0"/>
          </a:p>
          <a:p>
            <a:pPr marL="216000" marR="0" lvl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2000" dirty="0" smtClean="0">
                <a:solidFill>
                  <a:srgbClr val="FFFFFF"/>
                </a:solidFill>
              </a:rPr>
              <a:t>Uses xAPI statement rules and endpoints to encode learning experiences and to send and retrieve them</a:t>
            </a:r>
            <a:r>
              <a:rPr lang="en-US" sz="2000" dirty="0" smtClean="0">
                <a:solidFill>
                  <a:srgbClr val="FFFFFF"/>
                </a:solidFill>
              </a:rPr>
              <a:t>.</a:t>
            </a:r>
            <a:endParaRPr lang="en" sz="2000" dirty="0" smtClean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-US" sz="2000" dirty="0" smtClean="0"/>
          </a:p>
          <a:p>
            <a:pPr lvl="0" rtl="0">
              <a:spcBef>
                <a:spcPts val="0"/>
              </a:spcBef>
              <a:buNone/>
            </a:pPr>
            <a:endParaRPr lang="en-US" sz="2000" dirty="0" smtClean="0"/>
          </a:p>
          <a:p>
            <a:pPr marL="216000" marR="0" lvl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2000" dirty="0" smtClean="0">
                <a:solidFill>
                  <a:srgbClr val="FFFFFF"/>
                </a:solidFill>
              </a:rPr>
              <a:t>Defines rules for packaging content for import into an LMS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 smtClean="0"/>
          </a:p>
          <a:p>
            <a:pPr marL="216000" marR="0" lvl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2000" dirty="0" smtClean="0">
                <a:solidFill>
                  <a:srgbClr val="FFFFFF"/>
                </a:solidFill>
              </a:rPr>
              <a:t>Uses ADL’s vocabulary for verbs and a specific cmi5 vocabulary for extensions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 smtClean="0"/>
          </a:p>
          <a:p>
            <a:pPr marL="216000" marR="0" lvl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2000" dirty="0" smtClean="0">
                <a:solidFill>
                  <a:srgbClr val="FFFFFF"/>
                </a:solidFill>
              </a:rPr>
              <a:t>Defines rules for launching content managed by an LMS</a:t>
            </a:r>
          </a:p>
          <a:p>
            <a:pPr lvl="0" rtl="0">
              <a:spcBef>
                <a:spcPts val="0"/>
              </a:spcBef>
              <a:buNone/>
            </a:pPr>
            <a:endParaRPr lang="e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90762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rtl="0">
              <a:buFont typeface="Arial" panose="020B0604020202020204" pitchFamily="34" charset="0"/>
              <a:buNone/>
            </a:pPr>
            <a:endParaRPr lang="en" b="0" dirty="0" smtClean="0"/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n" b="0" dirty="0" smtClean="0"/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n" b="0" dirty="0" smtClean="0">
              <a:solidFill>
                <a:srgbClr val="FFFFFF"/>
              </a:solidFill>
            </a:endParaRPr>
          </a:p>
          <a:p>
            <a:pPr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3429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3429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3429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3429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1B594DAA-9A91-438A-A420-6AEDC90FF327}" type="slidenum">
              <a:rPr lang="en-US" altLang="en-US" sz="1200"/>
              <a:pPr/>
              <a:t>13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marR="0" lvl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2000" dirty="0" smtClean="0"/>
              <a:t>Offers guidelines for representing SCORM data and events as Experience API Statements.</a:t>
            </a:r>
          </a:p>
          <a:p>
            <a:pPr marL="216000" marR="0" lvl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sz="2000" dirty="0" smtClean="0"/>
          </a:p>
          <a:p>
            <a:pPr marL="216000" marR="0" lvl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2000" dirty="0" smtClean="0">
                <a:solidFill>
                  <a:srgbClr val="FFFFFF"/>
                </a:solidFill>
              </a:rPr>
              <a:t>Uses xAPI statement rules and endpoints to encode learning experiences and to send and retrieve them</a:t>
            </a:r>
          </a:p>
          <a:p>
            <a:pPr marL="216000" marR="0" lvl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sz="2000" dirty="0" smtClean="0"/>
          </a:p>
          <a:p>
            <a:pPr marL="216000" marR="0" lvl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2000" dirty="0" smtClean="0">
                <a:solidFill>
                  <a:srgbClr val="FFFFFF"/>
                </a:solidFill>
              </a:rPr>
              <a:t>Defines rules and data types for using the xAPI document endpoints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 smtClean="0"/>
          </a:p>
          <a:p>
            <a:pPr marL="216000" marR="0" lvl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2000" dirty="0" smtClean="0">
                <a:solidFill>
                  <a:srgbClr val="FFFFFF"/>
                </a:solidFill>
              </a:rPr>
              <a:t>Uses ADL’s vocabulary for verbs and activity types</a:t>
            </a:r>
          </a:p>
          <a:p>
            <a:pPr lvl="0" rtl="0">
              <a:spcBef>
                <a:spcPts val="0"/>
              </a:spcBef>
              <a:buNone/>
            </a:pPr>
            <a:endParaRPr lang="en-US" sz="2000" dirty="0" smtClean="0"/>
          </a:p>
          <a:p>
            <a:pPr marL="216000" marR="0" lvl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2000" dirty="0" smtClean="0">
                <a:solidFill>
                  <a:srgbClr val="FFFFFF"/>
                </a:solidFill>
              </a:rPr>
              <a:t>Leaves hosting, launch and curation of content up to the organization</a:t>
            </a:r>
          </a:p>
          <a:p>
            <a:pPr lvl="0" rtl="0">
              <a:spcBef>
                <a:spcPts val="0"/>
              </a:spcBef>
              <a:buNone/>
            </a:pPr>
            <a:endParaRPr lang="e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90762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endParaRPr lang="en" b="0" dirty="0" smtClean="0"/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n" b="0" dirty="0" smtClean="0"/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n" b="0" dirty="0" smtClean="0">
              <a:solidFill>
                <a:srgbClr val="FFFFFF"/>
              </a:solidFill>
            </a:endParaRPr>
          </a:p>
          <a:p>
            <a:pPr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3429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3429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3429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3429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1B594DAA-9A91-438A-A420-6AEDC90FF327}" type="slidenum">
              <a:rPr lang="en-US" altLang="en-US" sz="1200"/>
              <a:pPr/>
              <a:t>15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 smtClean="0"/>
              <a:t>xAPI by design is extremely flexible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82936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endParaRPr lang="en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FIRED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Tom</a:t>
            </a:r>
            <a:r>
              <a:rPr lang="en-US" baseline="0" dirty="0" smtClean="0"/>
              <a:t> fired a missile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Tom fired his pottery masterpiece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Tom fired his sous chef 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Passed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Tom </a:t>
            </a:r>
            <a:r>
              <a:rPr lang="en-US" baseline="0" dirty="0" smtClean="0"/>
              <a:t>passed </a:t>
            </a:r>
            <a:r>
              <a:rPr lang="en-US" baseline="0" dirty="0" err="1" smtClean="0"/>
              <a:t>Chem</a:t>
            </a:r>
            <a:r>
              <a:rPr lang="en-US" baseline="0" dirty="0" smtClean="0"/>
              <a:t> 202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Tom passed checkpoint 1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Tom passed the test </a:t>
            </a:r>
            <a:endParaRPr lang="en" dirty="0" smtClean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1557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How do I indicate completion?</a:t>
            </a:r>
            <a:endParaRPr lang="en-US" dirty="0" smtClean="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000" dirty="0" smtClean="0">
                <a:latin typeface="Courier New"/>
                <a:ea typeface="Courier New"/>
                <a:cs typeface="Courier New"/>
                <a:sym typeface="Courier New"/>
              </a:rPr>
              <a:t>Actor: </a:t>
            </a:r>
            <a:r>
              <a:rPr lang="en" sz="2000" u="sng" dirty="0" smtClean="0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tom@example.com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000" dirty="0" smtClean="0">
                <a:latin typeface="Courier New"/>
                <a:ea typeface="Courier New"/>
                <a:cs typeface="Courier New"/>
                <a:sym typeface="Courier New"/>
              </a:rPr>
              <a:t>Verb: “completed”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000" dirty="0" smtClean="0">
                <a:latin typeface="Courier New"/>
                <a:ea typeface="Courier New"/>
                <a:cs typeface="Courier New"/>
                <a:sym typeface="Courier New"/>
              </a:rPr>
              <a:t>Object: “course 1”</a:t>
            </a:r>
            <a:endParaRPr lang="en-US" sz="20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endParaRPr lang="en-US" sz="20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000" dirty="0" smtClean="0">
                <a:latin typeface="Courier New"/>
                <a:ea typeface="Courier New"/>
                <a:cs typeface="Courier New"/>
                <a:sym typeface="Courier New"/>
              </a:rPr>
              <a:t>Actor: </a:t>
            </a:r>
            <a:r>
              <a:rPr lang="en" sz="2000" u="sng" dirty="0" smtClean="0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tom@example.com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000" dirty="0" smtClean="0">
                <a:latin typeface="Courier New"/>
                <a:ea typeface="Courier New"/>
                <a:cs typeface="Courier New"/>
                <a:sym typeface="Courier New"/>
              </a:rPr>
              <a:t>Verb: “passed”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000" dirty="0" smtClean="0">
                <a:latin typeface="Courier New"/>
                <a:ea typeface="Courier New"/>
                <a:cs typeface="Courier New"/>
                <a:sym typeface="Courier New"/>
              </a:rPr>
              <a:t>Object: “course 1”</a:t>
            </a:r>
            <a:endParaRPr lang="en-US" sz="20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endParaRPr lang="en-US" sz="20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000" dirty="0" smtClean="0">
                <a:latin typeface="Courier New"/>
                <a:ea typeface="Courier New"/>
                <a:cs typeface="Courier New"/>
                <a:sym typeface="Courier New"/>
              </a:rPr>
              <a:t>Actor: </a:t>
            </a:r>
            <a:r>
              <a:rPr lang="en" sz="2000" u="sng" dirty="0" smtClean="0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tom@example.com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000" dirty="0" smtClean="0">
                <a:latin typeface="Courier New"/>
                <a:ea typeface="Courier New"/>
                <a:cs typeface="Courier New"/>
                <a:sym typeface="Courier New"/>
              </a:rPr>
              <a:t>Verb: “finished”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000" dirty="0" smtClean="0">
                <a:latin typeface="Courier New"/>
                <a:ea typeface="Courier New"/>
                <a:cs typeface="Courier New"/>
                <a:sym typeface="Courier New"/>
              </a:rPr>
              <a:t>Object: “course 1”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000" dirty="0" smtClean="0">
                <a:latin typeface="Courier New"/>
                <a:ea typeface="Courier New"/>
                <a:cs typeface="Courier New"/>
                <a:sym typeface="Courier New"/>
              </a:rPr>
              <a:t>Result: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000" dirty="0" smtClean="0">
                <a:latin typeface="Courier New"/>
                <a:ea typeface="Courier New"/>
                <a:cs typeface="Courier New"/>
                <a:sym typeface="Courier New"/>
              </a:rPr>
              <a:t>   Completion: true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000" dirty="0" smtClean="0">
                <a:latin typeface="Courier New"/>
                <a:ea typeface="Courier New"/>
                <a:cs typeface="Courier New"/>
                <a:sym typeface="Courier New"/>
              </a:rPr>
              <a:t>   Success: true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endParaRPr lang="en" sz="20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endParaRPr lang="en" sz="20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1557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Which terms do you use for a video?</a:t>
            </a: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1557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marR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2000" dirty="0" smtClean="0">
                <a:solidFill>
                  <a:srgbClr val="FFFFFF"/>
                </a:solidFill>
              </a:rPr>
              <a:t>Flexibility without consensus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" sz="2000" dirty="0" smtClean="0">
                <a:solidFill>
                  <a:srgbClr val="FFFFFF"/>
                </a:solidFill>
              </a:rPr>
              <a:t>prevents interoperability</a:t>
            </a:r>
            <a:endParaRPr lang="en-US" sz="2000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82936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marR="0" lvl="0" indent="-216000" defTabSz="914400" rtl="0" eaLnBrk="1" fontAlgn="auto" latinLnBrk="0" hangingPunct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" sz="2000" dirty="0" smtClean="0">
                <a:solidFill>
                  <a:srgbClr val="FFFFFF"/>
                </a:solidFill>
                <a:latin typeface="dearJoe 2"/>
                <a:cs typeface="dearJoe 2"/>
              </a:rPr>
              <a:t>Let’s all agree</a:t>
            </a:r>
            <a:r>
              <a:rPr lang="en-US" sz="2000" dirty="0" smtClean="0">
                <a:solidFill>
                  <a:srgbClr val="FFFFFF"/>
                </a:solidFill>
                <a:latin typeface="dearJoe 2"/>
                <a:cs typeface="dearJoe 2"/>
              </a:rPr>
              <a:t>	</a:t>
            </a:r>
            <a:endParaRPr lang="en" sz="20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endParaRPr lang="en" sz="20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dirty="0" smtClean="0">
                <a:solidFill>
                  <a:srgbClr val="FFFFFF"/>
                </a:solidFill>
              </a:rPr>
              <a:t>When I report </a:t>
            </a:r>
            <a:endParaRPr lang="en-US" sz="2000" dirty="0" smtClean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dirty="0" smtClean="0">
                <a:solidFill>
                  <a:srgbClr val="FFFFFF"/>
                </a:solidFill>
              </a:rPr>
              <a:t>something was ‘fired’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" sz="2000" dirty="0" smtClean="0">
                <a:solidFill>
                  <a:srgbClr val="FFFFFF"/>
                </a:solidFill>
              </a:rPr>
              <a:t>Fired = discharge </a:t>
            </a:r>
            <a:endParaRPr lang="en-US" sz="2000" dirty="0" smtClean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FFFF"/>
                </a:solidFill>
              </a:rPr>
              <a:t>G</a:t>
            </a:r>
            <a:r>
              <a:rPr lang="en" sz="2000" dirty="0" smtClean="0">
                <a:solidFill>
                  <a:srgbClr val="FFFFFF"/>
                </a:solidFill>
              </a:rPr>
              <a:t>un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" sz="2000" dirty="0" smtClean="0">
                <a:solidFill>
                  <a:srgbClr val="FFFFFF"/>
                </a:solidFill>
              </a:rPr>
              <a:t>or weapon</a:t>
            </a:r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1557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Vocabulary</a:t>
            </a:r>
            <a:endParaRPr lang="en-US" dirty="0" smtClean="0"/>
          </a:p>
          <a:p>
            <a:pPr marL="457200" marR="0" lvl="0" indent="-2286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 smtClean="0"/>
              <a:t>Set of agreed upon terms - verbs, activity types, extensions - to be used by a group or organization.</a:t>
            </a:r>
            <a:endParaRPr lang="en-US" dirty="0" smtClean="0"/>
          </a:p>
          <a:p>
            <a:pPr marL="457200" marR="0" lvl="0" indent="-2286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 smtClean="0">
                <a:solidFill>
                  <a:schemeClr val="lt2"/>
                </a:solidFill>
              </a:rPr>
              <a:t>Ex: </a:t>
            </a:r>
            <a:r>
              <a:rPr lang="en" sz="2000" u="sng" dirty="0" smtClean="0">
                <a:solidFill>
                  <a:schemeClr val="accent5"/>
                </a:solidFill>
                <a:hlinkClick r:id="rId3"/>
              </a:rPr>
              <a:t>http://xapi.vocab.pub/datasets/video/</a:t>
            </a:r>
            <a:r>
              <a:rPr lang="en" sz="2000" dirty="0" smtClean="0">
                <a:solidFill>
                  <a:schemeClr val="lt2"/>
                </a:solidFill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 smtClean="0">
                <a:solidFill>
                  <a:schemeClr val="lt2"/>
                </a:solidFill>
              </a:rPr>
              <a:t>See: </a:t>
            </a:r>
            <a:r>
              <a:rPr lang="en" sz="2000" u="sng" dirty="0" smtClean="0">
                <a:solidFill>
                  <a:schemeClr val="accent5"/>
                </a:solidFill>
                <a:hlinkClick r:id="rId4"/>
              </a:rPr>
              <a:t>http://xapi.vocab.pub/datasets/adl/</a:t>
            </a:r>
            <a:r>
              <a:rPr lang="en" sz="2000" dirty="0" smtClean="0">
                <a:solidFill>
                  <a:schemeClr val="lt2"/>
                </a:solidFill>
              </a:rPr>
              <a:t> </a:t>
            </a:r>
          </a:p>
          <a:p>
            <a:pPr marL="457200" marR="0" lvl="0" indent="-2286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457200" marR="0" lvl="0" indent="-2286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dirty="0" smtClean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Started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Scanned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Paused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Stopped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Finished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" dirty="0" smtClean="0">
              <a:solidFill>
                <a:schemeClr val="lt2"/>
              </a:solidFill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   or    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endParaRPr lang="en-US" dirty="0" smtClean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Play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Fast-forward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Reverse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Pause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Stop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endParaRPr lang="en-US" dirty="0" smtClean="0"/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Played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Paused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Seeked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Terminated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Completed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...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 smtClean="0">
              <a:solidFill>
                <a:schemeClr val="lt2"/>
              </a:solidFill>
            </a:endParaRPr>
          </a:p>
          <a:p>
            <a:pPr marL="457200" lvl="0" indent="-228600" rtl="0">
              <a:spcBef>
                <a:spcPts val="0"/>
              </a:spcBef>
            </a:pPr>
            <a:endParaRPr lang="en-US" dirty="0" smtClean="0">
              <a:solidFill>
                <a:schemeClr val="lt2"/>
              </a:solidFill>
            </a:endParaRPr>
          </a:p>
          <a:p>
            <a:pPr marL="457200" lvl="0" indent="-228600" rtl="0">
              <a:spcBef>
                <a:spcPts val="0"/>
              </a:spcBef>
            </a:pPr>
            <a:endParaRPr lang="en-US" dirty="0" smtClean="0">
              <a:solidFill>
                <a:schemeClr val="lt2"/>
              </a:solidFill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Video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Progress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Time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Frame-rate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Speed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...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 smtClean="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 smtClean="0">
                <a:solidFill>
                  <a:schemeClr val="lt2"/>
                </a:solidFill>
              </a:rPr>
              <a:t>Ex: </a:t>
            </a:r>
            <a:r>
              <a:rPr lang="en" sz="2000" u="sng" dirty="0" smtClean="0">
                <a:solidFill>
                  <a:srgbClr val="FFFFFF"/>
                </a:solidFill>
                <a:hlinkClick r:id="rId3"/>
              </a:rPr>
              <a:t>http://xapi.vocab.pub/datasets/video/</a:t>
            </a:r>
            <a:r>
              <a:rPr lang="en" sz="2000" dirty="0" smtClean="0">
                <a:solidFill>
                  <a:srgbClr val="FFFFFF"/>
                </a:solidFill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 smtClean="0">
                <a:solidFill>
                  <a:schemeClr val="lt2"/>
                </a:solidFill>
              </a:rPr>
              <a:t>See: </a:t>
            </a:r>
            <a:r>
              <a:rPr lang="en" sz="2000" u="sng" dirty="0" smtClean="0">
                <a:solidFill>
                  <a:schemeClr val="accent5"/>
                </a:solidFill>
                <a:hlinkClick r:id="rId4"/>
              </a:rPr>
              <a:t>http://xapi.vocab.pub/datasets/adl/</a:t>
            </a:r>
            <a:r>
              <a:rPr lang="en" sz="2000" dirty="0" smtClean="0">
                <a:solidFill>
                  <a:schemeClr val="lt2"/>
                </a:solidFill>
              </a:rPr>
              <a:t> 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90762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rtl="0">
              <a:buFont typeface="Arial" panose="020B0604020202020204" pitchFamily="34" charset="0"/>
              <a:buNone/>
            </a:pPr>
            <a:endParaRPr lang="en" b="0" dirty="0" smtClean="0">
              <a:solidFill>
                <a:schemeClr val="tx1"/>
              </a:solidFill>
            </a:endParaRPr>
          </a:p>
          <a:p>
            <a:pPr lvl="0"/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EX:  http://</a:t>
            </a:r>
            <a:r>
              <a:rPr lang="en-US" sz="2000" dirty="0" err="1" smtClean="0">
                <a:solidFill>
                  <a:schemeClr val="tx1"/>
                </a:solidFill>
                <a:latin typeface="Calibri"/>
                <a:cs typeface="Calibri"/>
              </a:rPr>
              <a:t>xapi.pub</a:t>
            </a:r>
            <a:r>
              <a:rPr lang="en-US" sz="2000" dirty="0" smtClean="0">
                <a:solidFill>
                  <a:schemeClr val="tx1"/>
                </a:solidFill>
                <a:latin typeface="Calibri"/>
                <a:cs typeface="Calibri"/>
              </a:rPr>
              <a:t>/datasets/videos </a:t>
            </a:r>
          </a:p>
          <a:p>
            <a:pPr lvl="0"/>
            <a:endParaRPr lang="en-US" sz="2000" dirty="0" smtClean="0">
              <a:solidFill>
                <a:schemeClr val="tx1"/>
              </a:solidFill>
              <a:latin typeface="Calibri"/>
              <a:cs typeface="Calibri"/>
            </a:endParaRPr>
          </a:p>
          <a:p>
            <a:pPr lvl="0"/>
            <a:r>
              <a:rPr lang="en-US" sz="2000" dirty="0" smtClean="0">
                <a:solidFill>
                  <a:schemeClr val="tx1"/>
                </a:solidFill>
              </a:rPr>
              <a:t>    	 </a:t>
            </a:r>
            <a:r>
              <a:rPr lang="en" sz="2000" dirty="0" smtClean="0">
                <a:solidFill>
                  <a:schemeClr val="tx1"/>
                </a:solidFill>
              </a:rPr>
              <a:t>http://xapi.vocab.pub/datasets/adl/ </a:t>
            </a:r>
            <a:endParaRPr lang="en-US" sz="2000" dirty="0" smtClean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3429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3429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3429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3429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1B594DAA-9A91-438A-A420-6AEDC90FF327}" type="slidenum">
              <a:rPr lang="en-US" altLang="en-US" sz="1200"/>
              <a:pPr/>
              <a:t>9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Relationship Id="rId3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Relationship Id="rId3" Type="http://schemas.openxmlformats.org/officeDocument/2006/relationships/image" Target="../media/image11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Relationship Id="rId3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venir Next Condensed" charset="0"/>
                <a:ea typeface="Avenir Next Condensed" charset="0"/>
                <a:cs typeface="Avenir Next Condensed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35566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DF62130-805A-4D79-8C7A-E260C712B687}" type="datetimeFigureOut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dirty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6F016B0-15FA-4A3E-9870-6E1F89B3BB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3969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975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6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pic>
        <p:nvPicPr>
          <p:cNvPr id="7" name="Picture 6" descr="DoD_logo_3x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445125"/>
            <a:ext cx="1412875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321425"/>
            <a:ext cx="8001000" cy="3079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400" dirty="0" smtClean="0">
                <a:solidFill>
                  <a:srgbClr val="595959"/>
                </a:solidFill>
                <a:latin typeface="Goudy Old Style" charset="0"/>
                <a:cs typeface="Goudy Old Style" charset="0"/>
              </a:rPr>
              <a:t>Sponsored by the Office of the Under Secretary of Defense for Personnel and Readiness (OUSD P&amp;R)</a:t>
            </a:r>
          </a:p>
        </p:txBody>
      </p:sp>
      <p:pic>
        <p:nvPicPr>
          <p:cNvPr id="9" name="Picture 8" descr="blue-logo.png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92188"/>
            <a:ext cx="6858000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8595" y="2059781"/>
            <a:ext cx="8786813" cy="7143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smtClean="0">
                <a:sym typeface="Helvetica Neue Bold Condensed" charset="0"/>
              </a:rPr>
              <a:t>Click to edit Master title style</a:t>
            </a:r>
            <a:endParaRPr lang="en-US" dirty="0">
              <a:sym typeface="Helvetica Neue Bold Condensed" charset="0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79388" y="2776728"/>
            <a:ext cx="8786812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Baskerville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180912" y="3243503"/>
            <a:ext cx="8786812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Baskerville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989194"/>
      </p:ext>
    </p:extLst>
  </p:cSld>
  <p:clrMapOvr>
    <a:masterClrMapping/>
  </p:clrMapOvr>
  <p:transition xmlns:p14="http://schemas.microsoft.com/office/powerpoint/2010/main"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6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 bwMode="auto">
          <a:xfrm>
            <a:off x="8929688" y="6616700"/>
            <a:ext cx="217487" cy="241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64275" tIns="32138" rIns="64275" bIns="32138"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fld id="{8BDAAD26-9F1D-CF4D-B82C-496E43D9CB8B}" type="slidenum">
              <a:rPr lang="en-US" altLang="en-US" sz="1100">
                <a:solidFill>
                  <a:srgbClr val="4D4D4D"/>
                </a:solidFill>
                <a:latin typeface="Helvetica Neue Bold Condensed" charset="0"/>
              </a:rPr>
              <a:pPr algn="ctr" eaLnBrk="1" hangingPunct="1"/>
              <a:t>‹#›</a:t>
            </a:fld>
            <a:endParaRPr lang="en-US" altLang="en-US" sz="1100">
              <a:solidFill>
                <a:srgbClr val="4D4D4D"/>
              </a:solidFill>
              <a:latin typeface="Helvetica Neue Bold Condensed" charset="0"/>
            </a:endParaRPr>
          </a:p>
        </p:txBody>
      </p:sp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5476875"/>
            <a:ext cx="2185988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8595" y="2059781"/>
            <a:ext cx="8786813" cy="7143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smtClean="0">
                <a:sym typeface="Helvetica Neue Bold Condensed" charset="0"/>
              </a:rPr>
              <a:t>Click to edit Master title style</a:t>
            </a:r>
            <a:endParaRPr lang="en-US" dirty="0">
              <a:sym typeface="Helvetica Neue Bold Condensed" charset="0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79388" y="2776728"/>
            <a:ext cx="8786812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Baskerville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180912" y="3243503"/>
            <a:ext cx="8786812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Baskerville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604267CD-2985-4946-8EDB-49705B6C11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679443"/>
      </p:ext>
    </p:extLst>
  </p:cSld>
  <p:clrMapOvr>
    <a:masterClrMapping/>
  </p:clrMapOvr>
  <p:transition xmlns:p14="http://schemas.microsoft.com/office/powerpoint/2010/main"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-logo.png"/>
          <p:cNvPicPr>
            <a:picLocks noChangeAspect="1"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362200"/>
            <a:ext cx="6858000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8595" y="2059781"/>
            <a:ext cx="8786813" cy="7143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smtClean="0">
                <a:sym typeface="Helvetica Neue Bold Condensed" charset="0"/>
              </a:rPr>
              <a:t>Click to edit Master title style</a:t>
            </a:r>
            <a:endParaRPr lang="en-US" dirty="0">
              <a:sym typeface="Helvetica Neue Bold Condensed" charset="0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79388" y="2776728"/>
            <a:ext cx="8786812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Baskerville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180912" y="3243503"/>
            <a:ext cx="8786812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Baskerville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1505458"/>
      </p:ext>
    </p:extLst>
  </p:cSld>
  <p:clrMapOvr>
    <a:masterClrMapping/>
  </p:clrMapOvr>
  <p:transition xmlns:p14="http://schemas.microsoft.com/office/powerpoint/2010/main" advClick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88" y="228600"/>
            <a:ext cx="8786812" cy="623887"/>
          </a:xfrm>
        </p:spPr>
        <p:txBody>
          <a:bodyPr/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595" y="1565672"/>
            <a:ext cx="8786813" cy="491132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79388" y="838200"/>
            <a:ext cx="8786812" cy="73152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400" b="0" i="1" kern="1200" dirty="0">
                <a:solidFill>
                  <a:srgbClr val="9A9A9A"/>
                </a:solidFill>
                <a:latin typeface="Avenir Light Oblique" charset="0"/>
                <a:ea typeface="Avenir Light Oblique" charset="0"/>
                <a:cs typeface="Avenir Light Oblique" charset="0"/>
                <a:sym typeface="Helvetica Neue Bold Condensed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7A7091-0E2A-2946-8B43-04C668274E00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303" y="106165"/>
            <a:ext cx="1011646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9761"/>
      </p:ext>
    </p:extLst>
  </p:cSld>
  <p:clrMapOvr>
    <a:masterClrMapping/>
  </p:clrMapOvr>
  <p:transition xmlns:p14="http://schemas.microsoft.com/office/powerpoint/2010/main" advClick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/>
          </p:cNvSpPr>
          <p:nvPr/>
        </p:nvSpPr>
        <p:spPr bwMode="auto">
          <a:xfrm>
            <a:off x="4535488" y="1589088"/>
            <a:ext cx="90487" cy="5268912"/>
          </a:xfrm>
          <a:prstGeom prst="rect">
            <a:avLst/>
          </a:prstGeom>
          <a:solidFill>
            <a:srgbClr val="343434">
              <a:alpha val="980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6" name="Straight Connector 6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" name="Picture 7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748" y="138113"/>
            <a:ext cx="1083577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8595" y="1785938"/>
            <a:ext cx="4178808" cy="491132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7BBF4AD-2880-7943-AECC-06FDAAF4BA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538437"/>
      </p:ext>
    </p:extLst>
  </p:cSld>
  <p:clrMapOvr>
    <a:masterClrMapping/>
  </p:clrMapOvr>
  <p:transition xmlns:p14="http://schemas.microsoft.com/office/powerpoint/2010/main" advClick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/>
          </p:cNvSpPr>
          <p:nvPr/>
        </p:nvSpPr>
        <p:spPr bwMode="auto">
          <a:xfrm>
            <a:off x="4535488" y="1589088"/>
            <a:ext cx="90487" cy="5268912"/>
          </a:xfrm>
          <a:prstGeom prst="rect">
            <a:avLst/>
          </a:prstGeom>
          <a:solidFill>
            <a:srgbClr val="343434">
              <a:alpha val="980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363" y="1147763"/>
            <a:ext cx="18573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 sz="1800" smtClean="0">
              <a:latin typeface="Franklin Gothic Book" charset="0"/>
            </a:endParaRPr>
          </a:p>
        </p:txBody>
      </p:sp>
      <p:sp>
        <p:nvSpPr>
          <p:cNvPr id="6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" name="Picture 8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138113"/>
            <a:ext cx="1787525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782312" y="1785938"/>
            <a:ext cx="4178808" cy="491132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 sz="3600">
                <a:solidFill>
                  <a:srgbClr val="17326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B7C51EE-F847-1B4D-956A-A48BEA5696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9366718"/>
      </p:ext>
    </p:extLst>
  </p:cSld>
  <p:clrMapOvr>
    <a:masterClrMapping/>
  </p:clrMapOvr>
  <p:transition xmlns:p14="http://schemas.microsoft.com/office/powerpoint/2010/main" advClick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4535488" y="1589088"/>
            <a:ext cx="90487" cy="5268912"/>
          </a:xfrm>
          <a:prstGeom prst="rect">
            <a:avLst/>
          </a:prstGeom>
          <a:solidFill>
            <a:srgbClr val="343434">
              <a:alpha val="980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5363" y="1147763"/>
            <a:ext cx="18573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 sz="1800" smtClean="0">
              <a:latin typeface="Franklin Gothic Book" charset="0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10" name="Straight Connector 7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782312" y="1785938"/>
            <a:ext cx="4178808" cy="491132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 sz="3600"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240792" y="1794272"/>
            <a:ext cx="4178808" cy="491132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D193B0-F4CE-8D4E-B8CF-01D31CDE5C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4564288"/>
      </p:ext>
    </p:extLst>
  </p:cSld>
  <p:clrMapOvr>
    <a:masterClrMapping/>
  </p:clrMapOvr>
  <p:transition xmlns:p14="http://schemas.microsoft.com/office/powerpoint/2010/main" advClick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- Top, 50/50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5" name="Straight Connector 6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7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76200"/>
            <a:ext cx="108609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8593" y="138113"/>
            <a:ext cx="8786813" cy="625078"/>
          </a:xfrm>
        </p:spPr>
        <p:txBody>
          <a:bodyPr/>
          <a:lstStyle>
            <a:lvl1pPr>
              <a:defRPr sz="3600"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4F86A03-B076-A647-8A72-318AC91DEE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5646454"/>
      </p:ext>
    </p:extLst>
  </p:cSld>
  <p:clrMapOvr>
    <a:masterClrMapping/>
  </p:clrMapOvr>
  <p:transition xmlns:p14="http://schemas.microsoft.com/office/powerpoint/2010/main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60" y="2707560"/>
            <a:ext cx="8786520" cy="713880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84935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Top, 50/50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/>
          </p:cNvSpPr>
          <p:nvPr/>
        </p:nvSpPr>
        <p:spPr bwMode="auto">
          <a:xfrm flipH="1">
            <a:off x="4625975" y="809625"/>
            <a:ext cx="46038" cy="6048375"/>
          </a:xfrm>
          <a:prstGeom prst="rect">
            <a:avLst/>
          </a:prstGeom>
          <a:solidFill>
            <a:srgbClr val="343434">
              <a:alpha val="980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5" name="Straight Connector 6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7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76200"/>
            <a:ext cx="108609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8593" y="138113"/>
            <a:ext cx="8786813" cy="625078"/>
          </a:xfrm>
        </p:spPr>
        <p:txBody>
          <a:bodyPr/>
          <a:lstStyle>
            <a:lvl1pPr>
              <a:defRPr sz="3600"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4F86A03-B076-A647-8A72-318AC91DEE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528952"/>
      </p:ext>
    </p:extLst>
  </p:cSld>
  <p:clrMapOvr>
    <a:masterClrMapping/>
  </p:clrMapOvr>
  <p:transition xmlns:p14="http://schemas.microsoft.com/office/powerpoint/2010/main" advClick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6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" name="Picture 8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138113"/>
            <a:ext cx="1787525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8595" y="978408"/>
            <a:ext cx="8786813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8ED5E5C-F25B-4F43-943B-CA13053DD4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8676469"/>
      </p:ext>
    </p:extLst>
  </p:cSld>
  <p:clrMapOvr>
    <a:masterClrMapping/>
  </p:clrMapOvr>
  <p:transition xmlns:p14="http://schemas.microsoft.com/office/powerpoint/2010/main" advClick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7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388" y="179388"/>
            <a:ext cx="8786812" cy="6238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defRPr/>
            </a:pPr>
            <a:r>
              <a:rPr lang="en-US" sz="4200" b="1" smtClean="0">
                <a:solidFill>
                  <a:srgbClr val="173266"/>
                </a:solidFill>
                <a:latin typeface="Franklin Gothic Medium" charset="0"/>
                <a:sym typeface="Helvetica Neue Bold Condensed" charset="0"/>
              </a:rPr>
              <a:t>Click to edit Master title style</a:t>
            </a:r>
          </a:p>
        </p:txBody>
      </p:sp>
      <p:cxnSp>
        <p:nvCxnSpPr>
          <p:cNvPr id="10" name="Straight Connector 8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" name="Picture 9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138113"/>
            <a:ext cx="1787525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" y="5166360"/>
            <a:ext cx="8786813" cy="713232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947672" y="996696"/>
            <a:ext cx="5239512" cy="3931920"/>
          </a:xfrm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 smtClean="0">
                <a:sym typeface="Helvetica Neue Bold Condensed" charset="0"/>
              </a:rPr>
              <a:t>Click icon to add picture</a:t>
            </a:r>
            <a:endParaRPr lang="en-US" noProof="0" dirty="0">
              <a:sym typeface="Helvetica Neue Bold Condensed" charset="0"/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BFE09A-1B30-A244-9CE9-6CCC724B90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0644336"/>
      </p:ext>
    </p:extLst>
  </p:cSld>
  <p:clrMapOvr>
    <a:masterClrMapping/>
  </p:clrMapOvr>
  <p:transition xmlns:p14="http://schemas.microsoft.com/office/powerpoint/2010/main" advClick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179388" y="179388"/>
            <a:ext cx="8786812" cy="6238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defRPr/>
            </a:pPr>
            <a:r>
              <a:rPr lang="en-US" sz="4200" b="1" smtClean="0">
                <a:solidFill>
                  <a:srgbClr val="173266"/>
                </a:solidFill>
                <a:latin typeface="Franklin Gothic Medium" charset="0"/>
                <a:sym typeface="Helvetica Neue Bold Condensed" charset="0"/>
              </a:rPr>
              <a:t>Click to edit Master title style</a:t>
            </a:r>
          </a:p>
        </p:txBody>
      </p:sp>
      <p:cxnSp>
        <p:nvCxnSpPr>
          <p:cNvPr id="12" name="Straight Connector 8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3" name="Picture 9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138113"/>
            <a:ext cx="1787525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" y="1014984"/>
            <a:ext cx="5266944" cy="713232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8595" y="1828800"/>
            <a:ext cx="5266944" cy="4014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687568" y="1014984"/>
            <a:ext cx="3227832" cy="4818888"/>
          </a:xfrm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 smtClean="0">
                <a:sym typeface="Helvetica Neue Bold Condensed" charset="0"/>
              </a:rPr>
              <a:t>Click icon to add picture</a:t>
            </a:r>
            <a:endParaRPr lang="en-US" noProof="0" dirty="0">
              <a:sym typeface="Helvetica Neue Bold Condensed" charset="0"/>
            </a:endParaRP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39D9F5-A427-EB42-AC1F-58888BB3CF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312967"/>
      </p:ext>
    </p:extLst>
  </p:cSld>
  <p:clrMapOvr>
    <a:masterClrMapping/>
  </p:clrMapOvr>
  <p:transition xmlns:p14="http://schemas.microsoft.com/office/powerpoint/2010/main" advClick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6" name="Straight Connector 7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8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6154376"/>
            <a:ext cx="969071" cy="61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47136" y="170260"/>
            <a:ext cx="8786813" cy="62507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12FE80B-45E1-C647-B1A8-3B7931EDB1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0177927"/>
      </p:ext>
    </p:extLst>
  </p:cSld>
  <p:clrMapOvr>
    <a:masterClrMapping/>
  </p:clrMapOvr>
  <p:transition xmlns:p14="http://schemas.microsoft.com/office/powerpoint/2010/main" advClick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6" name="Straight Connector 7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9A87036-318F-2C48-8F56-DFACF8406D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9910522"/>
      </p:ext>
    </p:extLst>
  </p:cSld>
  <p:clrMapOvr>
    <a:masterClrMapping/>
  </p:clrMapOvr>
  <p:transition xmlns:p14="http://schemas.microsoft.com/office/powerpoint/2010/main" advClick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5" name="Straight Connector 6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2049F77-53C4-DA4B-8862-900BE5855A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0632570"/>
      </p:ext>
    </p:extLst>
  </p:cSld>
  <p:clrMapOvr>
    <a:masterClrMapping/>
  </p:clrMapOvr>
  <p:transition xmlns:p14="http://schemas.microsoft.com/office/powerpoint/2010/main" advClick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12700"/>
            <a:ext cx="91694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6" name="Straight Connector 7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5A9BF9B-03E3-B94F-83C3-5CA69C120A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7246365"/>
      </p:ext>
    </p:extLst>
  </p:cSld>
  <p:clrMapOvr>
    <a:masterClrMapping/>
  </p:clrMapOvr>
  <p:transition xmlns:p14="http://schemas.microsoft.com/office/powerpoint/2010/main" advClick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PT_Template_Backgrounds_2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5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6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7" name="Straight Connector 8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" name="Picture 9" descr="ADL_Logo_NEW2013_Blue-Outlined-Letter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138113"/>
            <a:ext cx="1787525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BA07902-2356-E24E-8571-21A0392957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319576"/>
      </p:ext>
    </p:extLst>
  </p:cSld>
  <p:clrMapOvr>
    <a:masterClrMapping/>
  </p:clrMapOvr>
  <p:transition xmlns:p14="http://schemas.microsoft.com/office/powerpoint/2010/main" advClick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PT_Template_Backgrounds_2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5" name="Straight Connector 6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7" descr="ADL_Logo_NEW2013_Blue-Outlined-Letter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338" y="5838825"/>
            <a:ext cx="1233487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7C82DFC-9106-744C-87E6-93CE0F6BCA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468100"/>
      </p:ext>
    </p:extLst>
  </p:cSld>
  <p:clrMapOvr>
    <a:masterClrMapping/>
  </p:clrMapOvr>
  <p:transition xmlns:p14="http://schemas.microsoft.com/office/powerpoint/2010/main"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70506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PT_Template_Backgrounds_2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6A040E9-6C78-FF49-938B-2ADB30BC28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4781870"/>
      </p:ext>
    </p:extLst>
  </p:cSld>
  <p:clrMapOvr>
    <a:masterClrMapping/>
  </p:clrMapOvr>
  <p:transition xmlns:p14="http://schemas.microsoft.com/office/powerpoint/2010/main" advClick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PT_Template_Backgrounds_2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6" name="Straight Connector 6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7" descr="ADL_Logo_NEW2013_Blue-Outlined-Letter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338" y="5838825"/>
            <a:ext cx="1233487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79388" y="1066800"/>
            <a:ext cx="8786812" cy="5334000"/>
          </a:xfrm>
        </p:spPr>
        <p:txBody>
          <a:bodyPr/>
          <a:lstStyle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2F2D76-0EBA-4F4B-B1F2-EF5F3A8167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9821925"/>
      </p:ext>
    </p:extLst>
  </p:cSld>
  <p:clrMapOvr>
    <a:masterClrMapping/>
  </p:clrMapOvr>
  <p:transition xmlns:p14="http://schemas.microsoft.com/office/powerpoint/2010/main" advClick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5" name="Straight Connector 5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6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338" y="5838825"/>
            <a:ext cx="1233487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79388" y="1066800"/>
            <a:ext cx="8786812" cy="5334000"/>
          </a:xfrm>
        </p:spPr>
        <p:txBody>
          <a:bodyPr/>
          <a:lstStyle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755D02-31B3-5C43-8DE0-EAA1CDDFCD9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0447486"/>
      </p:ext>
    </p:extLst>
  </p:cSld>
  <p:clrMapOvr>
    <a:masterClrMapping/>
  </p:clrMapOvr>
  <p:transition xmlns:p14="http://schemas.microsoft.com/office/powerpoint/2010/main" advClick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4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5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338" y="5838825"/>
            <a:ext cx="1233487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79388" y="1066800"/>
            <a:ext cx="8786812" cy="5334000"/>
          </a:xfrm>
        </p:spPr>
        <p:txBody>
          <a:bodyPr/>
          <a:lstStyle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3FE5E6-CB30-B14C-9E2A-16BEC21B34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112497"/>
      </p:ext>
    </p:extLst>
  </p:cSld>
  <p:clrMapOvr>
    <a:masterClrMapping/>
  </p:clrMapOvr>
  <p:transition xmlns:p14="http://schemas.microsoft.com/office/powerpoint/2010/main" advClick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FC7598-CEBC-0A4D-AF1B-F5F86D5AC7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774609"/>
      </p:ext>
    </p:extLst>
  </p:cSld>
  <p:clrMapOvr>
    <a:masterClrMapping/>
  </p:clrMapOvr>
  <p:transition xmlns:p14="http://schemas.microsoft.com/office/powerpoint/2010/main" advClick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3891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Franklin Gothic Book" charset="0"/>
              </a:defRPr>
            </a:lvl1pPr>
          </a:lstStyle>
          <a:p>
            <a:fld id="{65C7E917-CDA4-5A4D-AA83-7B4C3B929979}" type="datetime1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38913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Franklin Gothic Book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8DC930-3DAC-0440-9475-135D213CEC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3835406"/>
      </p:ext>
    </p:extLst>
  </p:cSld>
  <p:clrMapOvr>
    <a:masterClrMapping/>
  </p:clrMapOvr>
  <p:transition xmlns:p14="http://schemas.microsoft.com/office/powerpoint/2010/main" advClick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4800"/>
            <a:ext cx="6248400" cy="533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>
              <a:solidFill>
                <a:srgbClr val="FFFFFF"/>
              </a:solidFill>
              <a:latin typeface="Century Gothic" charset="0"/>
              <a:ea typeface="ＭＳ Ｐゴシック" charset="0"/>
              <a:cs typeface="Century Gothic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81400" y="6019800"/>
            <a:ext cx="5565775" cy="533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solidFill>
                <a:srgbClr val="FFFFFF"/>
              </a:solidFill>
              <a:latin typeface="Century Gothic" charset="0"/>
              <a:ea typeface="ＭＳ Ｐゴシック" charset="0"/>
              <a:cs typeface="Century Gothic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78595" y="304799"/>
            <a:ext cx="5917405" cy="498873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581400" y="6019800"/>
            <a:ext cx="5348288" cy="533400"/>
          </a:xfrm>
        </p:spPr>
        <p:txBody>
          <a:bodyPr/>
          <a:lstStyle>
            <a:lvl1pPr>
              <a:buNone/>
              <a:defRPr sz="1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03FFA0EB-9C62-CB43-A342-2C15F0BC0B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1522153"/>
      </p:ext>
    </p:extLst>
  </p:cSld>
  <p:clrMapOvr>
    <a:masterClrMapping/>
  </p:clrMapOvr>
  <p:transition xmlns:p14="http://schemas.microsoft.com/office/powerpoint/2010/main" advClick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Franklin Gothic Book" charset="0"/>
              </a:defRPr>
            </a:lvl1pPr>
          </a:lstStyle>
          <a:p>
            <a:fld id="{7E43ADB3-740B-B248-A316-70FA0C9ADDED}" type="datetime1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Franklin Gothic Book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6F3E87-0C0E-F74F-8D6A-BFFD12CAC7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7613194"/>
      </p:ext>
    </p:extLst>
  </p:cSld>
  <p:clrMapOvr>
    <a:masterClrMapping/>
  </p:clrMapOvr>
  <p:transition xmlns:p14="http://schemas.microsoft.com/office/powerpoint/2010/main" advClick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PT_Template_Backgrounds_2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5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6" descr="ADL_Logo_NEW2013_Blue-Outlined-Letter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962" y="5892378"/>
            <a:ext cx="1054038" cy="66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/>
          </p:cNvSpPr>
          <p:nvPr/>
        </p:nvSpPr>
        <p:spPr bwMode="auto">
          <a:xfrm>
            <a:off x="4535488" y="1266825"/>
            <a:ext cx="90487" cy="5591175"/>
          </a:xfrm>
          <a:prstGeom prst="rect">
            <a:avLst/>
          </a:prstGeom>
          <a:solidFill>
            <a:srgbClr val="343434">
              <a:alpha val="980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8595" y="1267061"/>
            <a:ext cx="4178808" cy="5349837"/>
          </a:xfrm>
        </p:spPr>
        <p:txBody>
          <a:bodyPr anchor="t"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58774" y="182960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3F3DF3C-298E-9847-9B11-36F755E1B6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2437275"/>
      </p:ext>
    </p:extLst>
  </p:cSld>
  <p:clrMapOvr>
    <a:masterClrMapping/>
  </p:clrMapOvr>
  <p:transition xmlns:p14="http://schemas.microsoft.com/office/powerpoint/2010/main" advClick="0"/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 userDrawn="1"/>
        </p:nvSpPr>
        <p:spPr bwMode="auto">
          <a:xfrm>
            <a:off x="0" y="6850063"/>
            <a:ext cx="9144000" cy="46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14400" eaLnBrk="1" hangingPunct="1"/>
            <a:endParaRPr lang="en-US" altLang="en-US" sz="4200">
              <a:solidFill>
                <a:srgbClr val="FFFFFF"/>
              </a:solidFill>
              <a:latin typeface="Helvetica Neue Bold Condensed" charset="0"/>
              <a:ea typeface="ヒラギノ角ゴ ProN W6" charset="-128"/>
              <a:sym typeface="Helvetica Neue Bold Condensed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-3175" y="6553200"/>
            <a:ext cx="9144000" cy="306388"/>
          </a:xfrm>
          <a:prstGeom prst="rect">
            <a:avLst/>
          </a:prstGeom>
          <a:gradFill>
            <a:gsLst>
              <a:gs pos="50000">
                <a:schemeClr val="tx1">
                  <a:lumMod val="75000"/>
                  <a:lumOff val="25000"/>
                </a:schemeClr>
              </a:gs>
              <a:gs pos="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0"/>
          </a:gradFill>
          <a:ln>
            <a:noFill/>
          </a:ln>
          <a:effectLst/>
          <a:extLst/>
        </p:spPr>
        <p:txBody>
          <a:bodyPr/>
          <a:lstStyle/>
          <a:p>
            <a:pPr algn="ctr" defTabSz="914400">
              <a:defRPr/>
            </a:pPr>
            <a:endParaRPr 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cxnSp>
        <p:nvCxnSpPr>
          <p:cNvPr id="6" name="Straight Connector 6"/>
          <p:cNvCxnSpPr>
            <a:cxnSpLocks noChangeShapeType="1"/>
          </p:cNvCxnSpPr>
          <p:nvPr userDrawn="1"/>
        </p:nvCxnSpPr>
        <p:spPr bwMode="auto">
          <a:xfrm>
            <a:off x="-3175" y="6553200"/>
            <a:ext cx="9147175" cy="0"/>
          </a:xfrm>
          <a:prstGeom prst="line">
            <a:avLst/>
          </a:prstGeom>
          <a:noFill/>
          <a:ln w="12700">
            <a:solidFill>
              <a:srgbClr val="79797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762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14400" eaLnBrk="1" hangingPunct="1"/>
            <a:endParaRPr lang="en-US" altLang="en-US" sz="4200">
              <a:solidFill>
                <a:srgbClr val="FFFFFF"/>
              </a:solidFill>
              <a:latin typeface="Helvetica Neue Bold Condensed" charset="0"/>
              <a:ea typeface="ヒラギノ角ゴ ProN W6" charset="-128"/>
              <a:sym typeface="Helvetica Neue Bold Condensed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-3175" y="242888"/>
            <a:ext cx="9144000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algn="ctr" defTabSz="914400">
              <a:defRPr/>
            </a:pPr>
            <a:endParaRPr 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pic>
        <p:nvPicPr>
          <p:cNvPr id="9" name="Picture 9" descr="PPT_Template_Backgrounds_1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13" b="10953"/>
          <a:stretch>
            <a:fillRect/>
          </a:stretch>
        </p:blipFill>
        <p:spPr bwMode="auto">
          <a:xfrm>
            <a:off x="-3175" y="76200"/>
            <a:ext cx="9144000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85800" y="695325"/>
            <a:ext cx="7772400" cy="1362075"/>
          </a:xfrm>
        </p:spPr>
        <p:txBody>
          <a:bodyPr anchor="t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81021"/>
            <a:ext cx="7772400" cy="538379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309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EF3A8F-E5C9-D547-90FD-A2437819A9F3}" type="datetime1">
              <a:rPr lang="en-US" altLang="en-US"/>
              <a:pPr/>
              <a:t>11/3/16</a:t>
            </a:fld>
            <a:endParaRPr lang="en-US" alt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309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53488" y="6588125"/>
            <a:ext cx="217487" cy="241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20E36D9-FA7B-C14A-8FB2-6181D6449B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5110968"/>
      </p:ext>
    </p:extLst>
  </p:cSld>
  <p:clrMapOvr>
    <a:masterClrMapping/>
  </p:clrMapOvr>
  <p:transition xmlns:p14="http://schemas.microsoft.com/office/powerpoint/2010/main"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1"/>
            <a:ext cx="8534400" cy="1143000"/>
          </a:xfrm>
          <a:prstGeom prst="rect">
            <a:avLst/>
          </a:prstGeom>
        </p:spPr>
        <p:txBody>
          <a:bodyPr/>
          <a:lstStyle>
            <a:lvl1pPr>
              <a:defRPr sz="3600" baseline="0"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981200"/>
            <a:ext cx="8534400" cy="4648200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>
              <a:defRPr sz="2000"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2pPr>
            <a:lvl3pPr>
              <a:defRPr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3pPr>
            <a:lvl4pPr>
              <a:defRPr sz="1600"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4pPr>
            <a:lvl5pPr>
              <a:defRPr sz="1400"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5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	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042023"/>
      </p:ext>
    </p:extLst>
  </p:cSld>
  <p:clrMapOvr>
    <a:masterClrMapping/>
  </p:clrMapOvr>
  <p:transition xmlns:p14="http://schemas.microsoft.com/office/powerpoint/2010/main" advClick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PT_Template_Backgrounds_2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 bwMode="auto">
          <a:xfrm>
            <a:off x="0" y="795338"/>
            <a:ext cx="9147175" cy="1587"/>
          </a:xfrm>
          <a:prstGeom prst="line">
            <a:avLst/>
          </a:prstGeom>
          <a:solidFill>
            <a:srgbClr val="4D4D4D"/>
          </a:solidFill>
          <a:ln>
            <a:solidFill>
              <a:srgbClr val="343434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6" name="Picture 6" descr="ADL_Logo_NEW2013_Blue-Outlined-Letter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138113"/>
            <a:ext cx="1787525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  <a:latin typeface="+mj-lt"/>
                <a:cs typeface="Franklin Gothic Medi (Headings)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78595" y="1314089"/>
            <a:ext cx="8786813" cy="5302810"/>
          </a:xfrm>
        </p:spPr>
        <p:txBody>
          <a:bodyPr anchor="t"/>
          <a:lstStyle>
            <a:lvl1pPr>
              <a:spcAft>
                <a:spcPts val="0"/>
              </a:spcAft>
              <a:defRPr b="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accent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accent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accent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CF464A-BEBE-874C-A416-E47D0DDA4F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959714"/>
      </p:ext>
    </p:extLst>
  </p:cSld>
  <p:clrMapOvr>
    <a:masterClrMapping/>
  </p:clrMapOvr>
  <p:transition xmlns:p14="http://schemas.microsoft.com/office/powerpoint/2010/main"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228601"/>
            <a:ext cx="8534400" cy="1143000"/>
          </a:xfrm>
          <a:prstGeom prst="rect">
            <a:avLst/>
          </a:prstGeom>
        </p:spPr>
        <p:txBody>
          <a:bodyPr/>
          <a:lstStyle>
            <a:lvl1pPr>
              <a:defRPr sz="3600" baseline="0"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981200"/>
            <a:ext cx="8534400" cy="4648200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>
              <a:defRPr sz="2000"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2pPr>
            <a:lvl3pPr>
              <a:defRPr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3pPr>
            <a:lvl4pPr>
              <a:defRPr sz="1600"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4pPr>
            <a:lvl5pPr>
              <a:defRPr sz="1400"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5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	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715275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6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138113"/>
            <a:ext cx="1787525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88" y="179388"/>
            <a:ext cx="8786812" cy="623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595" y="1582742"/>
            <a:ext cx="8786813" cy="4911328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79388" y="804672"/>
            <a:ext cx="8786812" cy="7315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9688" y="6616700"/>
            <a:ext cx="217487" cy="241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7A7091-0E2A-2946-8B43-04C668274E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123177"/>
      </p:ext>
    </p:extLst>
  </p:cSld>
  <p:clrMapOvr>
    <a:masterClrMapping/>
  </p:clrMapOvr>
  <p:transition xmlns:p14="http://schemas.microsoft.com/office/powerpoint/2010/main"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4535488" y="1589088"/>
            <a:ext cx="90487" cy="5268912"/>
          </a:xfrm>
          <a:prstGeom prst="rect">
            <a:avLst/>
          </a:prstGeom>
          <a:solidFill>
            <a:srgbClr val="343434">
              <a:alpha val="980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5363" y="1147763"/>
            <a:ext cx="18573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 sz="1800" smtClean="0">
              <a:latin typeface="Franklin Gothic Book" charset="0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10" name="Straight Connector 7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782312" y="1785938"/>
            <a:ext cx="4178808" cy="4911328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240792" y="1794272"/>
            <a:ext cx="4178808" cy="4911328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9688" y="6616700"/>
            <a:ext cx="217487" cy="241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9D193B0-F4CE-8D4E-B8CF-01D31CDE5C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7698712"/>
      </p:ext>
    </p:extLst>
  </p:cSld>
  <p:clrMapOvr>
    <a:masterClrMapping/>
  </p:clrMapOvr>
  <p:transition xmlns:p14="http://schemas.microsoft.com/office/powerpoint/2010/main"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12700"/>
            <a:ext cx="91694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6" name="Straight Connector 7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929688" y="6616700"/>
            <a:ext cx="217487" cy="241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5A9BF9B-03E3-B94F-83C3-5CA69C120A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0574546"/>
      </p:ext>
    </p:extLst>
  </p:cSld>
  <p:clrMapOvr>
    <a:masterClrMapping/>
  </p:clrMapOvr>
  <p:transition xmlns:p14="http://schemas.microsoft.com/office/powerpoint/2010/main"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5" name="Straight Connector 6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929688" y="6616700"/>
            <a:ext cx="217487" cy="241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2049F77-53C4-DA4B-8862-900BE5855A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4834847"/>
      </p:ext>
    </p:extLst>
  </p:cSld>
  <p:clrMapOvr>
    <a:masterClrMapping/>
  </p:clrMapOvr>
  <p:transition xmlns:p14="http://schemas.microsoft.com/office/powerpoint/2010/main" advClick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0.xml"/><Relationship Id="rId30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760" r:id="rId4"/>
    <p:sldLayoutId id="2147483658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lvl="0" algn="ctr" rtl="0" hangingPunct="1">
        <a:lnSpc>
          <a:spcPct val="100000"/>
        </a:lnSpc>
        <a:spcBef>
          <a:spcPts val="0"/>
        </a:spcBef>
        <a:spcAft>
          <a:spcPts val="0"/>
        </a:spcAft>
        <a:buFontTx/>
        <a:buNone/>
        <a:tabLst/>
        <a:defRPr lang="en-US" sz="4200" b="1" i="0" u="none" strike="noStrike" kern="1200" cap="none" spc="0" baseline="0" dirty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Franklin Gothic Medium" pitchFamily="34"/>
          <a:ea typeface="Droid Sans Fallback" pitchFamily="2"/>
          <a:cs typeface="Helvetica Neue"/>
        </a:defRPr>
      </a:lvl1pPr>
    </p:titleStyle>
    <p:bodyStyle>
      <a:lvl1pPr lvl="0" algn="l">
        <a:buSzPct val="45000"/>
        <a:buFont typeface="StarSymbol"/>
        <a:buChar char="●"/>
        <a:tabLst/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1pPr>
      <a:lvl2pPr lvl="1" algn="l">
        <a:buSzPct val="75000"/>
        <a:buFont typeface="StarSymbol"/>
        <a:buChar char="–"/>
        <a:tabLst/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2pPr>
      <a:lvl3pPr lvl="2" algn="l">
        <a:buSzPct val="45000"/>
        <a:buFont typeface="StarSymbol"/>
        <a:buChar char="●"/>
        <a:tabLst/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3pPr>
      <a:lvl4pPr lvl="3" algn="l">
        <a:buSzPct val="75000"/>
        <a:buFont typeface="StarSymbol"/>
        <a:buChar char="–"/>
        <a:tabLst/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4pPr>
      <a:lvl5pPr lvl="4" algn="l">
        <a:buSzPct val="45000"/>
        <a:buFont typeface="StarSymbol"/>
        <a:buChar char="●"/>
        <a:tabLst/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5pPr>
      <a:lvl6pPr lvl="5" algn="l">
        <a:buSzPct val="45000"/>
        <a:buFont typeface="StarSymbol"/>
        <a:buChar char="●"/>
        <a:tabLst/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6pPr>
      <a:lvl7pPr marL="0" marR="0" lvl="0" indent="0" algn="l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7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179388"/>
            <a:ext cx="8786812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 Bold Condensed" charset="0"/>
              </a:rPr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785938"/>
            <a:ext cx="8786812" cy="491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>
                <a:sym typeface="Helvetica Neue Bold Condensed" charset="0"/>
              </a:rPr>
              <a:t>Click to edit Master text styles</a:t>
            </a:r>
          </a:p>
          <a:p>
            <a:pPr lvl="1"/>
            <a:r>
              <a:rPr lang="en-US" altLang="en-US" dirty="0">
                <a:sym typeface="Baskerville" charset="0"/>
              </a:rPr>
              <a:t>Second level</a:t>
            </a:r>
          </a:p>
          <a:p>
            <a:pPr lvl="2"/>
            <a:r>
              <a:rPr lang="en-US" altLang="en-US" dirty="0">
                <a:sym typeface="Baskerville" charset="0"/>
              </a:rPr>
              <a:t>Third level</a:t>
            </a:r>
          </a:p>
          <a:p>
            <a:pPr lvl="3"/>
            <a:r>
              <a:rPr lang="en-US" altLang="en-US" dirty="0">
                <a:sym typeface="Baskerville" charset="0"/>
              </a:rPr>
              <a:t>Fourth level</a:t>
            </a:r>
          </a:p>
          <a:p>
            <a:pPr lvl="4"/>
            <a:r>
              <a:rPr lang="en-US" altLang="en-US" dirty="0">
                <a:sym typeface="Baskerville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929688" y="6616700"/>
            <a:ext cx="217487" cy="241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64275" tIns="32138" rIns="64275" bIns="32138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rgbClr val="4D4D4D"/>
                </a:solidFill>
                <a:latin typeface="Helvetica Neue Bold Condensed" charset="0"/>
              </a:defRPr>
            </a:lvl1pPr>
          </a:lstStyle>
          <a:p>
            <a:fld id="{32A82634-7BEA-D24A-8A0D-AA114AD3EA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23881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98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</p:sldLayoutIdLst>
  <p:transition xmlns:p14="http://schemas.microsoft.com/office/powerpoint/2010/main" advClick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1"/>
          </a:solidFill>
          <a:latin typeface="Avenir Next" charset="0"/>
          <a:ea typeface="Avenir Next" charset="0"/>
          <a:cs typeface="Avenir Next" charset="0"/>
          <a:sym typeface="Helvetica Neue Bold Condensed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1"/>
          </a:solidFill>
          <a:latin typeface="Franklin Gothic Medium" pitchFamily="-112" charset="0"/>
          <a:ea typeface="ＭＳ Ｐゴシック" pitchFamily="-112" charset="-128"/>
          <a:cs typeface="ヒラギノ角ゴ ProN W6" charset="0"/>
          <a:sym typeface="Helvetica Neue Bold Condensed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1"/>
          </a:solidFill>
          <a:latin typeface="Franklin Gothic Medium" pitchFamily="-112" charset="0"/>
          <a:ea typeface="ＭＳ Ｐゴシック" pitchFamily="-112" charset="-128"/>
          <a:cs typeface="ヒラギノ角ゴ ProN W6" charset="0"/>
          <a:sym typeface="Helvetica Neue Bold Condensed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1"/>
          </a:solidFill>
          <a:latin typeface="Franklin Gothic Medium" pitchFamily="-112" charset="0"/>
          <a:ea typeface="ＭＳ Ｐゴシック" pitchFamily="-112" charset="-128"/>
          <a:cs typeface="ヒラギノ角ゴ ProN W6" charset="0"/>
          <a:sym typeface="Helvetica Neue Bold Condensed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1"/>
          </a:solidFill>
          <a:latin typeface="Franklin Gothic Medium" pitchFamily="-112" charset="0"/>
          <a:ea typeface="ＭＳ Ｐゴシック" pitchFamily="-112" charset="-128"/>
          <a:cs typeface="ヒラギノ角ゴ ProN W6" charset="0"/>
          <a:sym typeface="Helvetica Neue Bold Condensed" charset="0"/>
        </a:defRPr>
      </a:lvl5pPr>
      <a:lvl6pPr marL="321377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6pPr>
      <a:lvl7pPr marL="642757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7pPr>
      <a:lvl8pPr marL="964134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8pPr>
      <a:lvl9pPr marL="1285513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9pPr>
    </p:titleStyle>
    <p:bodyStyle>
      <a:lvl1pPr marL="623888" indent="-401638" algn="l" rtl="0" eaLnBrk="0" fontAlgn="base" hangingPunct="0">
        <a:spcBef>
          <a:spcPts val="1688"/>
        </a:spcBef>
        <a:spcAft>
          <a:spcPct val="0"/>
        </a:spcAft>
        <a:buSzPct val="100000"/>
        <a:buFont typeface="Lucida Grande" charset="0"/>
        <a:buChar char="‣"/>
        <a:defRPr sz="2800" b="1">
          <a:solidFill>
            <a:schemeClr val="tx1"/>
          </a:solidFill>
          <a:latin typeface="Avenir Next Condensed" charset="0"/>
          <a:ea typeface="Avenir Next Condensed" charset="0"/>
          <a:cs typeface="Avenir Next Condensed" charset="0"/>
          <a:sym typeface="Helvetica Neue Bold Condensed" charset="0"/>
        </a:defRPr>
      </a:lvl1pPr>
      <a:lvl2pPr marL="936625" indent="-401638" algn="l" rtl="0" eaLnBrk="0" fontAlgn="base" hangingPunct="0">
        <a:spcBef>
          <a:spcPts val="1688"/>
        </a:spcBef>
        <a:spcAft>
          <a:spcPct val="0"/>
        </a:spcAft>
        <a:buClr>
          <a:srgbClr val="9A9A9A"/>
        </a:buClr>
        <a:buSzPct val="75000"/>
        <a:buFont typeface="Baskerville" charset="0"/>
        <a:buChar char="•"/>
        <a:defRPr sz="2500">
          <a:solidFill>
            <a:schemeClr val="accent1"/>
          </a:solidFill>
          <a:latin typeface="Avenir Next Condensed" charset="0"/>
          <a:ea typeface="Avenir Next Condensed" charset="0"/>
          <a:cs typeface="Avenir Next Condensed" charset="0"/>
          <a:sym typeface="Baskerville" charset="0"/>
        </a:defRPr>
      </a:lvl2pPr>
      <a:lvl3pPr marL="1249363" indent="-401638" algn="l" rtl="0" eaLnBrk="0" fontAlgn="base" hangingPunct="0">
        <a:spcBef>
          <a:spcPts val="1688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chemeClr val="accent1"/>
          </a:solidFill>
          <a:latin typeface="Avenir Next Condensed" charset="0"/>
          <a:ea typeface="Avenir Next Condensed" charset="0"/>
          <a:cs typeface="Avenir Next Condensed" charset="0"/>
          <a:sym typeface="Baskerville" charset="0"/>
        </a:defRPr>
      </a:lvl3pPr>
      <a:lvl4pPr marL="1562100" indent="-401638" algn="l" rtl="0" eaLnBrk="0" fontAlgn="base" hangingPunct="0">
        <a:spcBef>
          <a:spcPts val="1688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chemeClr val="accent1"/>
          </a:solidFill>
          <a:latin typeface="Avenir Next Condensed" charset="0"/>
          <a:ea typeface="Avenir Next Condensed" charset="0"/>
          <a:cs typeface="Avenir Next Condensed" charset="0"/>
          <a:sym typeface="Baskerville" charset="0"/>
        </a:defRPr>
      </a:lvl4pPr>
      <a:lvl5pPr marL="1873250" indent="-401638" algn="l" rtl="0" eaLnBrk="0" fontAlgn="base" hangingPunct="0">
        <a:spcBef>
          <a:spcPts val="1688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chemeClr val="accent1"/>
          </a:solidFill>
          <a:latin typeface="Avenir Next Condensed" charset="0"/>
          <a:ea typeface="Avenir Next Condensed" charset="0"/>
          <a:cs typeface="Avenir Next Condensed" charset="0"/>
          <a:sym typeface="Baskerville" charset="0"/>
        </a:defRPr>
      </a:lvl5pPr>
      <a:lvl6pPr marL="2196085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6pPr>
      <a:lvl7pPr marL="2517462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7pPr>
      <a:lvl8pPr marL="2838841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8pPr>
      <a:lvl9pPr marL="3160219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9pPr>
    </p:bodyStyle>
    <p:otherStyle>
      <a:defPPr>
        <a:defRPr lang="en-US"/>
      </a:defPPr>
      <a:lvl1pPr marL="0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7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5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34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13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891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270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64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026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3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tom@example.com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 txBox="1">
            <a:spLocks/>
          </p:cNvSpPr>
          <p:nvPr/>
        </p:nvSpPr>
        <p:spPr>
          <a:xfrm>
            <a:off x="-76200" y="1752600"/>
            <a:ext cx="9220200" cy="2667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90000"/>
              </a:prstClr>
            </a:outerShdw>
          </a:effectLst>
        </p:spPr>
        <p:txBody>
          <a:bodyPr/>
          <a:lstStyle>
            <a:defPPr lvl="0">
              <a:buSzPct val="45000"/>
              <a:buFont typeface="StarSymbol"/>
              <a:buNone/>
              <a:defRPr/>
            </a:defPPr>
            <a:lvl1pPr lvl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42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ranklin Gothic Medium" pitchFamily="34"/>
                <a:ea typeface="Droid Sans Fallback" pitchFamily="2"/>
                <a:cs typeface="Helvetica Neue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>
              <a:buNone/>
            </a:pPr>
            <a:r>
              <a:rPr lang="en-US" sz="7200" dirty="0" smtClean="0">
                <a:solidFill>
                  <a:schemeClr val="bg1"/>
                </a:solidFill>
                <a:latin typeface="Arial Black"/>
                <a:cs typeface="Arial Black"/>
              </a:rPr>
              <a:t>Understanding</a:t>
            </a:r>
          </a:p>
          <a:p>
            <a:pPr>
              <a:buNone/>
            </a:pPr>
            <a:r>
              <a:rPr lang="en-US" sz="7200" dirty="0" smtClean="0">
                <a:solidFill>
                  <a:schemeClr val="bg1"/>
                </a:solidFill>
                <a:latin typeface="Arial Black"/>
                <a:cs typeface="Arial Black"/>
              </a:rPr>
              <a:t>xAPI </a:t>
            </a:r>
            <a:r>
              <a:rPr lang="en-US" sz="7200" dirty="0">
                <a:solidFill>
                  <a:schemeClr val="bg1"/>
                </a:solidFill>
                <a:latin typeface="Arial Black"/>
                <a:cs typeface="Arial Black"/>
              </a:rPr>
              <a:t>Profiles</a:t>
            </a:r>
          </a:p>
          <a:p>
            <a:pPr>
              <a:buFont typeface="StarSymbol"/>
              <a:buNone/>
            </a:pPr>
            <a:endParaRPr lang="en-US" sz="7200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069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 advClick="0">
        <p:cut/>
      </p:transition>
    </mc:Choice>
    <mc:Fallback xmlns="">
      <p:transition xmlns:p14="http://schemas.microsoft.com/office/powerpoint/2010/main" advClick="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31779" y="2590800"/>
            <a:ext cx="22448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 dirty="0">
                <a:solidFill>
                  <a:srgbClr val="FFFFFF"/>
                </a:solidFill>
              </a:rPr>
              <a:t>When I </a:t>
            </a:r>
            <a:r>
              <a:rPr lang="en" sz="2800" dirty="0" smtClean="0">
                <a:solidFill>
                  <a:srgbClr val="FFFFFF"/>
                </a:solidFill>
              </a:rPr>
              <a:t>report </a:t>
            </a:r>
          </a:p>
          <a:p>
            <a:pPr lvl="0">
              <a:spcBef>
                <a:spcPts val="0"/>
              </a:spcBef>
              <a:buNone/>
            </a:pPr>
            <a:r>
              <a:rPr lang="en" sz="2800" dirty="0" smtClean="0">
                <a:solidFill>
                  <a:srgbClr val="FFFFFF"/>
                </a:solidFill>
              </a:rPr>
              <a:t>completion</a:t>
            </a:r>
            <a:endParaRPr lang="en" sz="2800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85615" y="2514600"/>
            <a:ext cx="319638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800" dirty="0">
                <a:solidFill>
                  <a:srgbClr val="FFFFFF"/>
                </a:solidFill>
              </a:rPr>
              <a:t>The completion value is in the result of a ‘terminated’ statement</a:t>
            </a:r>
          </a:p>
        </p:txBody>
      </p:sp>
      <p:pic>
        <p:nvPicPr>
          <p:cNvPr id="10" name="Picture 9" descr="bnj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0505">
            <a:off x="594906" y="309627"/>
            <a:ext cx="4503080" cy="2809572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657600" y="2590800"/>
            <a:ext cx="1143000" cy="703385"/>
          </a:xfrm>
          <a:prstGeom prst="rightArrow">
            <a:avLst/>
          </a:prstGeom>
          <a:solidFill>
            <a:srgbClr val="93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3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cut/>
      </p:transition>
    </mc:Choice>
    <mc:Fallback xmlns="">
      <p:transition xmlns:p14="http://schemas.microsoft.com/office/powerpoint/2010/main" advClick="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0"/>
            <a:ext cx="6172200" cy="6858000"/>
            <a:chOff x="0" y="0"/>
            <a:chExt cx="61722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6172200" cy="6858000"/>
            </a:xfrm>
            <a:prstGeom prst="rect">
              <a:avLst/>
            </a:prstGeom>
            <a:solidFill>
              <a:srgbClr val="252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2238974"/>
              <a:ext cx="1905000" cy="2120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30000"/>
                </a:lnSpc>
                <a:spcAft>
                  <a:spcPts val="200"/>
                </a:spcAft>
              </a:pPr>
              <a:r>
                <a:rPr lang="en" sz="2800" u="sng" dirty="0" smtClean="0">
                  <a:solidFill>
                    <a:srgbClr val="FFFFFF"/>
                  </a:solidFill>
                </a:rPr>
                <a:t>Terms</a:t>
              </a:r>
            </a:p>
            <a:p>
              <a:pPr marL="457200" lvl="0" indent="-457200">
                <a:lnSpc>
                  <a:spcPct val="130000"/>
                </a:lnSpc>
                <a:spcAft>
                  <a:spcPts val="200"/>
                </a:spcAft>
                <a:buFont typeface="Wingdings" charset="2"/>
                <a:buChar char="ü"/>
              </a:pPr>
              <a:r>
                <a:rPr lang="en" sz="2400" dirty="0" smtClean="0">
                  <a:solidFill>
                    <a:srgbClr val="FFFFFF"/>
                  </a:solidFill>
                </a:rPr>
                <a:t>Attempt</a:t>
              </a:r>
            </a:p>
            <a:p>
              <a:pPr marL="457200" lvl="0" indent="-457200">
                <a:lnSpc>
                  <a:spcPct val="130000"/>
                </a:lnSpc>
                <a:spcAft>
                  <a:spcPts val="200"/>
                </a:spcAft>
                <a:buFont typeface="Wingdings" charset="2"/>
                <a:buChar char="ü"/>
              </a:pPr>
              <a:r>
                <a:rPr lang="en" sz="2400" dirty="0" smtClean="0">
                  <a:solidFill>
                    <a:srgbClr val="FFFFFF"/>
                  </a:solidFill>
                </a:rPr>
                <a:t>Launched</a:t>
              </a:r>
            </a:p>
            <a:p>
              <a:pPr lvl="0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None/>
              </a:pPr>
              <a:endParaRPr lang="en" sz="2800" dirty="0">
                <a:solidFill>
                  <a:srgbClr val="FFFF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33600" y="2238974"/>
              <a:ext cx="2057400" cy="2120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30000"/>
                </a:lnSpc>
                <a:spcAft>
                  <a:spcPts val="200"/>
                </a:spcAft>
              </a:pPr>
              <a:r>
                <a:rPr lang="en" sz="2800" u="sng" dirty="0" smtClean="0">
                  <a:solidFill>
                    <a:srgbClr val="FFFFFF"/>
                  </a:solidFill>
                </a:rPr>
                <a:t>Vocabularies</a:t>
              </a:r>
            </a:p>
            <a:p>
              <a:pPr marL="457200" lvl="0" indent="-457200">
                <a:lnSpc>
                  <a:spcPct val="130000"/>
                </a:lnSpc>
                <a:spcAft>
                  <a:spcPts val="200"/>
                </a:spcAft>
                <a:buFont typeface="Wingdings" charset="2"/>
                <a:buChar char="ü"/>
              </a:pPr>
              <a:r>
                <a:rPr lang="en" sz="2400" dirty="0" smtClean="0">
                  <a:solidFill>
                    <a:srgbClr val="FFFFFF"/>
                  </a:solidFill>
                </a:rPr>
                <a:t>Video</a:t>
              </a:r>
            </a:p>
            <a:p>
              <a:pPr marL="457200" lvl="0" indent="-457200">
                <a:lnSpc>
                  <a:spcPct val="130000"/>
                </a:lnSpc>
                <a:spcAft>
                  <a:spcPts val="200"/>
                </a:spcAft>
                <a:buFont typeface="Wingdings" charset="2"/>
                <a:buChar char="ü"/>
              </a:pPr>
              <a:r>
                <a:rPr lang="en" sz="2400" dirty="0" smtClean="0">
                  <a:solidFill>
                    <a:srgbClr val="FFFFFF"/>
                  </a:solidFill>
                </a:rPr>
                <a:t>SCORM</a:t>
              </a:r>
            </a:p>
            <a:p>
              <a:pPr lvl="0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None/>
              </a:pPr>
              <a:endParaRPr lang="en" sz="2800" dirty="0">
                <a:solidFill>
                  <a:srgbClr val="FFFF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86200" y="2238974"/>
              <a:ext cx="2209800" cy="3162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30000"/>
                </a:lnSpc>
                <a:spcAft>
                  <a:spcPts val="200"/>
                </a:spcAft>
              </a:pPr>
              <a:r>
                <a:rPr lang="en" sz="2800" u="sng" dirty="0" smtClean="0">
                  <a:solidFill>
                    <a:srgbClr val="FFFFFF"/>
                  </a:solidFill>
                </a:rPr>
                <a:t>Rules</a:t>
              </a:r>
            </a:p>
            <a:p>
              <a:pPr marL="457200" lvl="0" indent="-457200">
                <a:lnSpc>
                  <a:spcPct val="130000"/>
                </a:lnSpc>
                <a:spcAft>
                  <a:spcPts val="200"/>
                </a:spcAft>
                <a:buFont typeface="Wingdings" charset="2"/>
                <a:buChar char="ü"/>
              </a:pPr>
              <a:r>
                <a:rPr lang="en" sz="2400" dirty="0" smtClean="0">
                  <a:solidFill>
                    <a:srgbClr val="FFFFFF"/>
                  </a:solidFill>
                </a:rPr>
                <a:t>1</a:t>
              </a:r>
              <a:r>
                <a:rPr lang="en" sz="2400" baseline="30000" dirty="0" smtClean="0">
                  <a:solidFill>
                    <a:srgbClr val="FFFFFF"/>
                  </a:solidFill>
                </a:rPr>
                <a:t>st</a:t>
              </a:r>
              <a:r>
                <a:rPr lang="en" sz="2400" dirty="0" smtClean="0">
                  <a:solidFill>
                    <a:srgbClr val="FFFFFF"/>
                  </a:solidFill>
                </a:rPr>
                <a:t> Stmt is</a:t>
              </a:r>
            </a:p>
            <a:p>
              <a:pPr lvl="0">
                <a:lnSpc>
                  <a:spcPct val="130000"/>
                </a:lnSpc>
                <a:spcAft>
                  <a:spcPts val="200"/>
                </a:spcAft>
              </a:pPr>
              <a:r>
                <a:rPr lang="en" sz="2400" dirty="0" smtClean="0">
                  <a:solidFill>
                    <a:srgbClr val="FFFFFF"/>
                  </a:solidFill>
                </a:rPr>
                <a:t>       Initialized</a:t>
              </a:r>
            </a:p>
            <a:p>
              <a:pPr marL="457200" lvl="0" indent="-457200">
                <a:lnSpc>
                  <a:spcPct val="130000"/>
                </a:lnSpc>
                <a:spcAft>
                  <a:spcPts val="200"/>
                </a:spcAft>
                <a:buFont typeface="Wingdings" charset="2"/>
                <a:buChar char="ü"/>
              </a:pPr>
              <a:r>
                <a:rPr lang="en" sz="2400" dirty="0" smtClean="0">
                  <a:solidFill>
                    <a:srgbClr val="FFFFFF"/>
                  </a:solidFill>
                </a:rPr>
                <a:t>Status in</a:t>
              </a:r>
            </a:p>
            <a:p>
              <a:pPr lvl="0">
                <a:lnSpc>
                  <a:spcPct val="130000"/>
                </a:lnSpc>
                <a:spcAft>
                  <a:spcPts val="200"/>
                </a:spcAft>
              </a:pPr>
              <a:r>
                <a:rPr lang="en" sz="2400" dirty="0">
                  <a:solidFill>
                    <a:srgbClr val="FFFFFF"/>
                  </a:solidFill>
                </a:rPr>
                <a:t> </a:t>
              </a:r>
              <a:r>
                <a:rPr lang="en" sz="2400" dirty="0" smtClean="0">
                  <a:solidFill>
                    <a:srgbClr val="FFFFFF"/>
                  </a:solidFill>
                </a:rPr>
                <a:t>      Terminated</a:t>
              </a:r>
            </a:p>
            <a:p>
              <a:pPr lvl="0">
                <a:lnSpc>
                  <a:spcPct val="130000"/>
                </a:lnSpc>
                <a:spcAft>
                  <a:spcPts val="200"/>
                </a:spcAft>
              </a:pPr>
              <a:r>
                <a:rPr lang="en" sz="2400" dirty="0" smtClean="0">
                  <a:solidFill>
                    <a:srgbClr val="FFFFFF"/>
                  </a:solidFill>
                </a:rPr>
                <a:t>       Result</a:t>
              </a:r>
              <a:endParaRPr lang="en" sz="28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086600" y="2819400"/>
            <a:ext cx="1905000" cy="838200"/>
            <a:chOff x="7086600" y="1905000"/>
            <a:chExt cx="1905000" cy="838200"/>
          </a:xfrm>
        </p:grpSpPr>
        <p:sp>
          <p:nvSpPr>
            <p:cNvPr id="52" name="Shape 107"/>
            <p:cNvSpPr/>
            <p:nvPr/>
          </p:nvSpPr>
          <p:spPr>
            <a:xfrm>
              <a:off x="7086600" y="1905000"/>
              <a:ext cx="1905000" cy="838200"/>
            </a:xfrm>
            <a:prstGeom prst="rect">
              <a:avLst/>
            </a:prstGeom>
            <a:solidFill>
              <a:srgbClr val="FFFFFF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237095" y="2057400"/>
              <a:ext cx="1602105" cy="533400"/>
            </a:xfrm>
            <a:prstGeom prst="rect">
              <a:avLst/>
            </a:prstGeom>
            <a:noFill/>
            <a:ln w="38100" cmpd="sng">
              <a:noFill/>
            </a:ln>
          </p:spPr>
          <p:txBody>
            <a:bodyPr wrap="square">
              <a:noAutofit/>
            </a:bodyPr>
            <a:lstStyle/>
            <a:p>
              <a:pPr lvl="0" algn="ctr">
                <a:spcAft>
                  <a:spcPts val="200"/>
                </a:spcAft>
              </a:pPr>
              <a:r>
                <a:rPr lang="en-US" sz="2800" b="1" dirty="0" smtClean="0">
                  <a:solidFill>
                    <a:schemeClr val="accent1">
                      <a:lumMod val="50000"/>
                    </a:schemeClr>
                  </a:solidFill>
                </a:rPr>
                <a:t>Profile</a:t>
              </a:r>
              <a:endParaRPr lang="en" sz="28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lvl="0" algn="ctr">
                <a:spcAft>
                  <a:spcPts val="200"/>
                </a:spcAft>
              </a:pPr>
              <a:endParaRPr lang="en" sz="2000" dirty="0">
                <a:solidFill>
                  <a:schemeClr val="lt2"/>
                </a:solidFill>
              </a:endParaRPr>
            </a:p>
          </p:txBody>
        </p:sp>
      </p:grpSp>
      <p:sp>
        <p:nvSpPr>
          <p:cNvPr id="49" name="Shape 103"/>
          <p:cNvSpPr/>
          <p:nvPr/>
        </p:nvSpPr>
        <p:spPr>
          <a:xfrm>
            <a:off x="6248400" y="2969100"/>
            <a:ext cx="685800" cy="5361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 descr="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2944368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6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09600" y="3124200"/>
            <a:ext cx="3352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charset="2"/>
              <a:buChar char="ü"/>
            </a:pPr>
            <a:r>
              <a:rPr lang="en" sz="2000" dirty="0">
                <a:solidFill>
                  <a:srgbClr val="FFFFFF"/>
                </a:solidFill>
              </a:rPr>
              <a:t>Uses xAPI statement rules and endpoints to encode learning </a:t>
            </a:r>
            <a:r>
              <a:rPr lang="en" sz="2000" dirty="0" smtClean="0">
                <a:solidFill>
                  <a:srgbClr val="FFFFFF"/>
                </a:solidFill>
              </a:rPr>
              <a:t>experiences </a:t>
            </a:r>
            <a:r>
              <a:rPr lang="en" sz="2000" dirty="0">
                <a:solidFill>
                  <a:srgbClr val="FFFFFF"/>
                </a:solidFill>
              </a:rPr>
              <a:t>and to send and retrieve </a:t>
            </a:r>
            <a:r>
              <a:rPr lang="en" sz="2000" dirty="0" smtClean="0">
                <a:solidFill>
                  <a:srgbClr val="FFFFFF"/>
                </a:solidFill>
              </a:rPr>
              <a:t>them</a:t>
            </a:r>
            <a:r>
              <a:rPr lang="en-US" sz="2000" dirty="0" smtClean="0">
                <a:solidFill>
                  <a:srgbClr val="FFFFFF"/>
                </a:solidFill>
              </a:rPr>
              <a:t>.</a:t>
            </a:r>
            <a:endParaRPr lang="en" sz="2000"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43400" y="3200400"/>
            <a:ext cx="3505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0"/>
              </a:spcBef>
              <a:buFont typeface="Wingdings" charset="2"/>
              <a:buChar char="ü"/>
            </a:pPr>
            <a:r>
              <a:rPr lang="en" sz="2000" dirty="0">
                <a:solidFill>
                  <a:srgbClr val="FFFFFF"/>
                </a:solidFill>
              </a:rPr>
              <a:t>Uses ADL’s vocabulary for verbs and a specific cmi5 vocabulary for extensions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9600" y="4775537"/>
            <a:ext cx="3505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0"/>
              </a:spcBef>
              <a:buFont typeface="Wingdings" charset="2"/>
              <a:buChar char="ü"/>
            </a:pPr>
            <a:r>
              <a:rPr lang="en" sz="2000" dirty="0">
                <a:solidFill>
                  <a:srgbClr val="FFFFFF"/>
                </a:solidFill>
              </a:rPr>
              <a:t>Defines rules for packaging content for import into an LMS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343400" y="4778514"/>
            <a:ext cx="3581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charset="2"/>
              <a:buChar char="ü"/>
            </a:pPr>
            <a:r>
              <a:rPr lang="en" sz="2000" dirty="0">
                <a:solidFill>
                  <a:srgbClr val="FFFFFF"/>
                </a:solidFill>
              </a:rPr>
              <a:t>Defines rules for launching content managed by an LMS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29998" y="160531"/>
            <a:ext cx="7552002" cy="2639997"/>
            <a:chOff x="829998" y="160531"/>
            <a:chExt cx="7552002" cy="2639997"/>
          </a:xfrm>
        </p:grpSpPr>
        <p:pic>
          <p:nvPicPr>
            <p:cNvPr id="10" name="Picture 9" descr="89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92515">
              <a:off x="829998" y="160531"/>
              <a:ext cx="1987296" cy="1816608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990600" y="1600200"/>
              <a:ext cx="7391400" cy="1200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FFFFFF"/>
                  </a:solidFill>
                </a:rPr>
                <a:t>Describes interoperable runtime communication between Learning Management Systems (LMS) and Assignable Units (AU).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50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5739824"/>
            <a:ext cx="8001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FFFFFF"/>
                </a:solidFill>
              </a:rPr>
              <a:t> https://github.com/AICC/CMI-5_Spec_Current </a:t>
            </a:r>
          </a:p>
        </p:txBody>
      </p:sp>
      <p:pic>
        <p:nvPicPr>
          <p:cNvPr id="6" name="Picture 5" descr="8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2515">
            <a:off x="3523973" y="4687983"/>
            <a:ext cx="1696434" cy="1550728"/>
          </a:xfrm>
          <a:prstGeom prst="rect">
            <a:avLst/>
          </a:prstGeom>
        </p:spPr>
      </p:pic>
      <p:pic>
        <p:nvPicPr>
          <p:cNvPr id="4" name="Picture 3" descr="Screen Shot 2016-11-03 at 8.24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533400"/>
            <a:ext cx="5181600" cy="438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7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57200" y="2943761"/>
            <a:ext cx="3657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charset="2"/>
              <a:buChar char="ü"/>
            </a:pPr>
            <a:r>
              <a:rPr lang="en" sz="2000" dirty="0">
                <a:solidFill>
                  <a:srgbClr val="FFFFFF"/>
                </a:solidFill>
              </a:rPr>
              <a:t>Uses xAPI statement rules and endpoints to encode learning experiences and to send and retrieve them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48200" y="2949714"/>
            <a:ext cx="31963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charset="2"/>
              <a:buChar char="ü"/>
            </a:pPr>
            <a:r>
              <a:rPr lang="en" sz="2000" dirty="0">
                <a:solidFill>
                  <a:srgbClr val="FFFFFF"/>
                </a:solidFill>
              </a:rPr>
              <a:t>Uses ADL’s vocabulary for verbs and activity types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7200" y="4470737"/>
            <a:ext cx="3581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charset="2"/>
              <a:buChar char="ü"/>
            </a:pPr>
            <a:r>
              <a:rPr lang="en" sz="2000" dirty="0">
                <a:solidFill>
                  <a:srgbClr val="FFFFFF"/>
                </a:solidFill>
              </a:rPr>
              <a:t>Defines rules and data types for using the xAPI document endpoints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48200" y="4419600"/>
            <a:ext cx="3505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charset="2"/>
              <a:buChar char="ü"/>
            </a:pPr>
            <a:r>
              <a:rPr lang="en" sz="2000" dirty="0">
                <a:solidFill>
                  <a:srgbClr val="FFFFFF"/>
                </a:solidFill>
              </a:rPr>
              <a:t>Leaves hosting, launch and curation of content up to the organization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7200" y="762000"/>
            <a:ext cx="8001000" cy="1592997"/>
            <a:chOff x="457200" y="762000"/>
            <a:chExt cx="8001000" cy="1592997"/>
          </a:xfrm>
        </p:grpSpPr>
        <p:pic>
          <p:nvPicPr>
            <p:cNvPr id="2" name="Picture 1" descr="cb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762000"/>
              <a:ext cx="6711696" cy="865632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914400" y="1524000"/>
              <a:ext cx="75438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16000" lvl="0" indent="-216000" hangingPunct="0">
                <a:defRPr/>
              </a:pPr>
              <a:r>
                <a:rPr lang="en-US" sz="2400" dirty="0" smtClean="0">
                  <a:solidFill>
                    <a:srgbClr val="FFFFFF"/>
                  </a:solidFill>
                </a:rPr>
                <a:t>O</a:t>
              </a:r>
              <a:r>
                <a:rPr lang="en" sz="2400" dirty="0" smtClean="0">
                  <a:solidFill>
                    <a:srgbClr val="FFFFFF"/>
                  </a:solidFill>
                </a:rPr>
                <a:t>ffers </a:t>
              </a:r>
              <a:r>
                <a:rPr lang="en" sz="2400" dirty="0">
                  <a:solidFill>
                    <a:srgbClr val="FFFFFF"/>
                  </a:solidFill>
                </a:rPr>
                <a:t>guidelines for representing SCORM data and </a:t>
              </a:r>
              <a:r>
                <a:rPr lang="en" sz="2400" dirty="0" smtClean="0">
                  <a:solidFill>
                    <a:srgbClr val="FFFFFF"/>
                  </a:solidFill>
                </a:rPr>
                <a:t>events</a:t>
              </a:r>
              <a:r>
                <a:rPr lang="en-US" sz="2400" dirty="0" smtClean="0">
                  <a:solidFill>
                    <a:srgbClr val="FFFFFF"/>
                  </a:solidFill>
                </a:rPr>
                <a:t> </a:t>
              </a:r>
              <a:r>
                <a:rPr lang="en" sz="2400" dirty="0" smtClean="0">
                  <a:solidFill>
                    <a:srgbClr val="FFFFFF"/>
                  </a:solidFill>
                </a:rPr>
                <a:t>as </a:t>
              </a:r>
              <a:r>
                <a:rPr lang="en" sz="2400" dirty="0">
                  <a:solidFill>
                    <a:srgbClr val="FFFFFF"/>
                  </a:solidFill>
                </a:rPr>
                <a:t>Experience API Statements.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99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5739824"/>
            <a:ext cx="8001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>
                <a:solidFill>
                  <a:srgbClr val="FFFFFF"/>
                </a:solidFill>
              </a:rPr>
              <a:t>https://github.com/adlnet/xAPI-SCORM-Profile</a:t>
            </a:r>
            <a:endParaRPr lang="en" sz="4800" dirty="0">
              <a:solidFill>
                <a:srgbClr val="FFFFFF"/>
              </a:solidFill>
            </a:endParaRPr>
          </a:p>
        </p:txBody>
      </p:sp>
      <p:pic>
        <p:nvPicPr>
          <p:cNvPr id="10" name="Picture 9" descr="c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062308"/>
            <a:ext cx="6242304" cy="805092"/>
          </a:xfrm>
          <a:prstGeom prst="rect">
            <a:avLst/>
          </a:prstGeom>
        </p:spPr>
      </p:pic>
      <p:pic>
        <p:nvPicPr>
          <p:cNvPr id="3" name="Picture 2" descr="Screen Shot 2016-11-03 at 8.24.5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533400"/>
            <a:ext cx="5181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65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594515"/>
            <a:ext cx="7924800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9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xAPI by design</a:t>
            </a:r>
          </a:p>
          <a:p>
            <a:r>
              <a:rPr lang="en-US" sz="7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79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extremely flexible</a:t>
            </a:r>
            <a:endParaRPr lang="en-US" sz="7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745362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447800" y="2042993"/>
            <a:ext cx="4648200" cy="121174"/>
          </a:xfrm>
          <a:custGeom>
            <a:avLst/>
            <a:gdLst>
              <a:gd name="connsiteX0" fmla="*/ 0 w 5162550"/>
              <a:gd name="connsiteY0" fmla="*/ 121174 h 121174"/>
              <a:gd name="connsiteX1" fmla="*/ 5162550 w 5162550"/>
              <a:gd name="connsiteY1" fmla="*/ 64024 h 12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2550" h="121174">
                <a:moveTo>
                  <a:pt x="0" y="121174"/>
                </a:moveTo>
                <a:cubicBezTo>
                  <a:pt x="1785937" y="27511"/>
                  <a:pt x="3571875" y="-66151"/>
                  <a:pt x="5162550" y="64024"/>
                </a:cubicBezTo>
              </a:path>
            </a:pathLst>
          </a:custGeom>
          <a:solidFill>
            <a:srgbClr val="000000"/>
          </a:solidFill>
          <a:ln w="508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76400" y="1933039"/>
            <a:ext cx="6096000" cy="1828800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txBody>
          <a:bodyPr wrap="square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</a:rPr>
              <a:t>FIRED</a:t>
            </a:r>
            <a:endParaRPr lang="en-US" b="1" dirty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800" dirty="0">
                <a:solidFill>
                  <a:schemeClr val="bg1"/>
                </a:solidFill>
              </a:rPr>
              <a:t>Tom fired a missile</a:t>
            </a:r>
          </a:p>
          <a:p>
            <a:pPr lvl="0">
              <a:spcBef>
                <a:spcPts val="0"/>
              </a:spcBef>
              <a:buNone/>
            </a:pPr>
            <a:r>
              <a:rPr lang="en-US" sz="2800" dirty="0">
                <a:solidFill>
                  <a:schemeClr val="bg1"/>
                </a:solidFill>
              </a:rPr>
              <a:t>Tom fired his pottery masterpiece</a:t>
            </a:r>
          </a:p>
          <a:p>
            <a:pPr lvl="0">
              <a:spcBef>
                <a:spcPts val="0"/>
              </a:spcBef>
              <a:buNone/>
            </a:pPr>
            <a:r>
              <a:rPr lang="en-US" sz="2800" dirty="0">
                <a:solidFill>
                  <a:schemeClr val="bg1"/>
                </a:solidFill>
              </a:rPr>
              <a:t>Tom fired his sous chef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76400" y="4038600"/>
            <a:ext cx="6096000" cy="1828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</a:rPr>
              <a:t>Passed</a:t>
            </a:r>
            <a:endParaRPr lang="en-US" b="1" dirty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800" dirty="0">
                <a:solidFill>
                  <a:schemeClr val="bg1"/>
                </a:solidFill>
              </a:rPr>
              <a:t>Tom </a:t>
            </a:r>
            <a:r>
              <a:rPr lang="en-US" sz="2800" dirty="0" smtClean="0">
                <a:solidFill>
                  <a:schemeClr val="bg1"/>
                </a:solidFill>
              </a:rPr>
              <a:t>passed </a:t>
            </a:r>
            <a:r>
              <a:rPr lang="en-US" sz="2800" dirty="0" err="1">
                <a:solidFill>
                  <a:schemeClr val="bg1"/>
                </a:solidFill>
              </a:rPr>
              <a:t>Chem</a:t>
            </a:r>
            <a:r>
              <a:rPr lang="en-US" sz="2800" dirty="0">
                <a:solidFill>
                  <a:schemeClr val="bg1"/>
                </a:solidFill>
              </a:rPr>
              <a:t> 202</a:t>
            </a:r>
          </a:p>
          <a:p>
            <a:pPr lvl="0">
              <a:spcBef>
                <a:spcPts val="0"/>
              </a:spcBef>
              <a:buNone/>
            </a:pPr>
            <a:r>
              <a:rPr lang="en-US" sz="2800" dirty="0">
                <a:solidFill>
                  <a:schemeClr val="bg1"/>
                </a:solidFill>
              </a:rPr>
              <a:t>Tom passed checkpoint 1</a:t>
            </a:r>
          </a:p>
          <a:p>
            <a:pPr lvl="0">
              <a:spcBef>
                <a:spcPts val="0"/>
              </a:spcBef>
              <a:buNone/>
            </a:pPr>
            <a:r>
              <a:rPr lang="en-US" sz="2800" dirty="0">
                <a:solidFill>
                  <a:schemeClr val="bg1"/>
                </a:solidFill>
              </a:rPr>
              <a:t>Tom passed the test </a:t>
            </a:r>
            <a:endParaRPr lang="en" sz="2800" dirty="0">
              <a:solidFill>
                <a:srgbClr val="FFFFFF"/>
              </a:solidFill>
            </a:endParaRPr>
          </a:p>
        </p:txBody>
      </p:sp>
      <p:pic>
        <p:nvPicPr>
          <p:cNvPr id="9" name="Picture 8" descr="9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33400"/>
            <a:ext cx="7412736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cut/>
      </p:transition>
    </mc:Choice>
    <mc:Fallback xmlns="">
      <p:transition xmlns:p14="http://schemas.microsoft.com/office/powerpoint/2010/main" advClick="0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447800" y="2042993"/>
            <a:ext cx="4648200" cy="121174"/>
          </a:xfrm>
          <a:custGeom>
            <a:avLst/>
            <a:gdLst>
              <a:gd name="connsiteX0" fmla="*/ 0 w 5162550"/>
              <a:gd name="connsiteY0" fmla="*/ 121174 h 121174"/>
              <a:gd name="connsiteX1" fmla="*/ 5162550 w 5162550"/>
              <a:gd name="connsiteY1" fmla="*/ 64024 h 12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2550" h="121174">
                <a:moveTo>
                  <a:pt x="0" y="121174"/>
                </a:moveTo>
                <a:cubicBezTo>
                  <a:pt x="1785937" y="27511"/>
                  <a:pt x="3571875" y="-66151"/>
                  <a:pt x="5162550" y="64024"/>
                </a:cubicBezTo>
              </a:path>
            </a:pathLst>
          </a:custGeom>
          <a:solidFill>
            <a:srgbClr val="000000"/>
          </a:solidFill>
          <a:ln w="508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28600" y="2133600"/>
            <a:ext cx="2743200" cy="4191000"/>
            <a:chOff x="228600" y="2133600"/>
            <a:chExt cx="2743200" cy="4191000"/>
          </a:xfrm>
        </p:grpSpPr>
        <p:sp>
          <p:nvSpPr>
            <p:cNvPr id="4" name="Rectangle 3"/>
            <p:cNvSpPr/>
            <p:nvPr/>
          </p:nvSpPr>
          <p:spPr>
            <a:xfrm>
              <a:off x="228600" y="3200400"/>
              <a:ext cx="2743200" cy="31242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txBody>
            <a:bodyPr wrap="square">
              <a:noAutofit/>
            </a:bodyPr>
            <a:lstStyle/>
            <a:p>
              <a:pPr lvl="0">
                <a:lnSpc>
                  <a:spcPct val="115000"/>
                </a:lnSpc>
                <a:spcAft>
                  <a:spcPts val="100"/>
                </a:spcAft>
              </a:pPr>
              <a:r>
                <a:rPr lang="en" sz="2800" dirty="0">
                  <a:solidFill>
                    <a:schemeClr val="bg1"/>
                  </a:solidFill>
                  <a:latin typeface="+mj-lt"/>
                  <a:ea typeface="Courier New"/>
                  <a:cs typeface="Courier New"/>
                  <a:sym typeface="Courier New"/>
                </a:rPr>
                <a:t>Actor: </a:t>
              </a:r>
              <a:r>
                <a:rPr lang="en-US" i="1" dirty="0" err="1" smtClean="0">
                  <a:solidFill>
                    <a:schemeClr val="bg1"/>
                  </a:solidFill>
                  <a:latin typeface="+mj-lt"/>
                  <a:ea typeface="Courier New"/>
                  <a:cs typeface="Courier New"/>
                  <a:sym typeface="Courier New"/>
                </a:rPr>
                <a:t>Tom@example.com</a:t>
              </a:r>
              <a:endParaRPr lang="en" sz="2000" i="1" dirty="0">
                <a:solidFill>
                  <a:schemeClr val="bg1"/>
                </a:solidFill>
                <a:latin typeface="+mj-lt"/>
                <a:ea typeface="Courier New"/>
                <a:cs typeface="Courier New"/>
                <a:sym typeface="Courier New"/>
                <a:hlinkClick r:id="rId3"/>
              </a:endParaRPr>
            </a:p>
            <a:p>
              <a:pPr lvl="0">
                <a:lnSpc>
                  <a:spcPct val="115000"/>
                </a:lnSpc>
                <a:spcAft>
                  <a:spcPts val="100"/>
                </a:spcAft>
              </a:pPr>
              <a:r>
                <a:rPr lang="en" sz="2400" dirty="0">
                  <a:solidFill>
                    <a:schemeClr val="bg1"/>
                  </a:solidFill>
                  <a:latin typeface="+mj-lt"/>
                  <a:ea typeface="Courier New"/>
                  <a:cs typeface="Courier New"/>
                  <a:sym typeface="Courier New"/>
                </a:rPr>
                <a:t>Verb: </a:t>
              </a:r>
              <a:r>
                <a:rPr lang="en" sz="2400" i="1" dirty="0">
                  <a:solidFill>
                    <a:schemeClr val="bg1"/>
                  </a:solidFill>
                  <a:latin typeface="+mj-lt"/>
                  <a:ea typeface="Courier New"/>
                  <a:cs typeface="Courier New"/>
                  <a:sym typeface="Courier New"/>
                </a:rPr>
                <a:t>“completed”</a:t>
              </a:r>
            </a:p>
            <a:p>
              <a:pPr lvl="0">
                <a:lnSpc>
                  <a:spcPct val="115000"/>
                </a:lnSpc>
                <a:spcBef>
                  <a:spcPts val="0"/>
                </a:spcBef>
                <a:spcAft>
                  <a:spcPts val="100"/>
                </a:spcAft>
                <a:buNone/>
              </a:pPr>
              <a:r>
                <a:rPr lang="en" sz="2400" dirty="0">
                  <a:solidFill>
                    <a:schemeClr val="bg1"/>
                  </a:solidFill>
                  <a:latin typeface="+mj-lt"/>
                  <a:ea typeface="Courier New"/>
                  <a:cs typeface="Courier New"/>
                  <a:sym typeface="Courier New"/>
                </a:rPr>
                <a:t>Object: “course 1”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37544" y="2133600"/>
              <a:ext cx="10198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rgbClr val="FFFFFF"/>
                  </a:solidFill>
                </a:rPr>
                <a:t>(</a:t>
              </a:r>
              <a:r>
                <a:rPr lang="en-US" sz="6000" dirty="0">
                  <a:solidFill>
                    <a:srgbClr val="FFFFFF"/>
                  </a:solidFill>
                </a:rPr>
                <a:t>a</a:t>
              </a:r>
              <a:r>
                <a:rPr lang="en-US" sz="6000" dirty="0" smtClean="0">
                  <a:solidFill>
                    <a:srgbClr val="FFFFFF"/>
                  </a:solidFill>
                </a:rPr>
                <a:t>)</a:t>
              </a:r>
              <a:endParaRPr lang="en-US" sz="6000" dirty="0"/>
            </a:p>
          </p:txBody>
        </p:sp>
      </p:grpSp>
      <p:pic>
        <p:nvPicPr>
          <p:cNvPr id="5" name="Picture 4" descr="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9600"/>
            <a:ext cx="8308848" cy="129844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200400" y="2133600"/>
            <a:ext cx="2743200" cy="4191000"/>
            <a:chOff x="3200400" y="2133600"/>
            <a:chExt cx="2743200" cy="4191000"/>
          </a:xfrm>
        </p:grpSpPr>
        <p:sp>
          <p:nvSpPr>
            <p:cNvPr id="10" name="Rectangle 9"/>
            <p:cNvSpPr/>
            <p:nvPr/>
          </p:nvSpPr>
          <p:spPr>
            <a:xfrm>
              <a:off x="3200400" y="3200400"/>
              <a:ext cx="2743200" cy="3124200"/>
            </a:xfrm>
            <a:prstGeom prst="rect">
              <a:avLst/>
            </a:prstGeom>
            <a:solidFill>
              <a:srgbClr val="376092"/>
            </a:solidFill>
            <a:ln>
              <a:solidFill>
                <a:schemeClr val="bg1"/>
              </a:solidFill>
            </a:ln>
          </p:spPr>
          <p:txBody>
            <a:bodyPr wrap="square">
              <a:noAutofit/>
            </a:bodyPr>
            <a:lstStyle/>
            <a:p>
              <a:pPr lvl="0">
                <a:lnSpc>
                  <a:spcPct val="115000"/>
                </a:lnSpc>
                <a:spcAft>
                  <a:spcPts val="100"/>
                </a:spcAft>
              </a:pPr>
              <a:r>
                <a:rPr lang="en" sz="2400" dirty="0" smtClean="0">
                  <a:solidFill>
                    <a:srgbClr val="FFFFFF"/>
                  </a:solidFill>
                  <a:latin typeface="+mj-lt"/>
                  <a:ea typeface="Courier New"/>
                  <a:cs typeface="Courier New"/>
                  <a:sym typeface="Courier New"/>
                </a:rPr>
                <a:t>Actor: </a:t>
              </a:r>
              <a:r>
                <a:rPr lang="en-US" i="1" dirty="0" err="1">
                  <a:solidFill>
                    <a:schemeClr val="bg1"/>
                  </a:solidFill>
                  <a:ea typeface="Courier New"/>
                  <a:cs typeface="Courier New"/>
                  <a:sym typeface="Courier New"/>
                </a:rPr>
                <a:t>Tom@example.com</a:t>
              </a:r>
              <a:endParaRPr lang="en" i="1" dirty="0">
                <a:solidFill>
                  <a:schemeClr val="bg1"/>
                </a:solidFill>
                <a:ea typeface="Courier New"/>
                <a:cs typeface="Courier New"/>
                <a:sym typeface="Courier New"/>
                <a:hlinkClick r:id="rId3"/>
              </a:endParaRPr>
            </a:p>
            <a:p>
              <a:pPr lvl="0">
                <a:lnSpc>
                  <a:spcPct val="115000"/>
                </a:lnSpc>
                <a:spcAft>
                  <a:spcPts val="100"/>
                </a:spcAft>
              </a:pPr>
              <a:r>
                <a:rPr lang="en" sz="2400" dirty="0" smtClean="0">
                  <a:solidFill>
                    <a:srgbClr val="FFFFFF"/>
                  </a:solidFill>
                  <a:latin typeface="+mj-lt"/>
                  <a:ea typeface="Courier New"/>
                  <a:cs typeface="Courier New"/>
                  <a:sym typeface="Courier New"/>
                </a:rPr>
                <a:t>Verb: “</a:t>
              </a:r>
              <a:r>
                <a:rPr lang="en-US" sz="2400" i="1" dirty="0" smtClean="0">
                  <a:solidFill>
                    <a:srgbClr val="FFFFFF"/>
                  </a:solidFill>
                  <a:latin typeface="+mj-lt"/>
                  <a:ea typeface="Courier New"/>
                  <a:cs typeface="Courier New"/>
                  <a:sym typeface="Courier New"/>
                </a:rPr>
                <a:t>Passed</a:t>
              </a:r>
              <a:r>
                <a:rPr lang="en" sz="2400" dirty="0" smtClean="0">
                  <a:solidFill>
                    <a:srgbClr val="FFFFFF"/>
                  </a:solidFill>
                  <a:latin typeface="+mj-lt"/>
                  <a:ea typeface="Courier New"/>
                  <a:cs typeface="Courier New"/>
                  <a:sym typeface="Courier New"/>
                </a:rPr>
                <a:t>”</a:t>
              </a:r>
            </a:p>
            <a:p>
              <a:pPr lvl="0">
                <a:lnSpc>
                  <a:spcPct val="115000"/>
                </a:lnSpc>
                <a:spcBef>
                  <a:spcPts val="0"/>
                </a:spcBef>
                <a:spcAft>
                  <a:spcPts val="100"/>
                </a:spcAft>
                <a:buNone/>
              </a:pPr>
              <a:r>
                <a:rPr lang="en" sz="2400" dirty="0" smtClean="0">
                  <a:solidFill>
                    <a:srgbClr val="FFFFFF"/>
                  </a:solidFill>
                  <a:latin typeface="+mj-lt"/>
                  <a:ea typeface="Courier New"/>
                  <a:cs typeface="Courier New"/>
                  <a:sym typeface="Courier New"/>
                </a:rPr>
                <a:t>Object</a:t>
              </a:r>
              <a:r>
                <a:rPr lang="en" sz="2400" dirty="0">
                  <a:solidFill>
                    <a:srgbClr val="FFFFFF"/>
                  </a:solidFill>
                  <a:latin typeface="+mj-lt"/>
                  <a:ea typeface="Courier New"/>
                  <a:cs typeface="Courier New"/>
                  <a:sym typeface="Courier New"/>
                </a:rPr>
                <a:t>: “course 1”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38600" y="2133600"/>
              <a:ext cx="1076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rgbClr val="FFFFFF"/>
                  </a:solidFill>
                </a:rPr>
                <a:t>(b)</a:t>
              </a:r>
              <a:endParaRPr lang="en-US" sz="60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172200" y="2133600"/>
            <a:ext cx="2743200" cy="4191000"/>
            <a:chOff x="6172200" y="2133600"/>
            <a:chExt cx="2743200" cy="4191000"/>
          </a:xfrm>
        </p:grpSpPr>
        <p:sp>
          <p:nvSpPr>
            <p:cNvPr id="11" name="Rectangle 10"/>
            <p:cNvSpPr/>
            <p:nvPr/>
          </p:nvSpPr>
          <p:spPr>
            <a:xfrm>
              <a:off x="6172200" y="3200400"/>
              <a:ext cx="2743200" cy="3124200"/>
            </a:xfrm>
            <a:prstGeom prst="rect">
              <a:avLst/>
            </a:prstGeom>
            <a:solidFill>
              <a:srgbClr val="376092"/>
            </a:solidFill>
            <a:ln>
              <a:solidFill>
                <a:schemeClr val="bg1"/>
              </a:solidFill>
            </a:ln>
          </p:spPr>
          <p:txBody>
            <a:bodyPr wrap="square">
              <a:noAutofit/>
            </a:bodyPr>
            <a:lstStyle/>
            <a:p>
              <a:pPr lvl="0">
                <a:lnSpc>
                  <a:spcPct val="115000"/>
                </a:lnSpc>
                <a:spcAft>
                  <a:spcPts val="100"/>
                </a:spcAft>
              </a:pPr>
              <a:r>
                <a:rPr lang="en" sz="2400" dirty="0">
                  <a:solidFill>
                    <a:srgbClr val="FFFFFF"/>
                  </a:solidFill>
                  <a:latin typeface="+mj-lt"/>
                  <a:ea typeface="Courier New"/>
                  <a:cs typeface="Courier New"/>
                  <a:sym typeface="Courier New"/>
                </a:rPr>
                <a:t>Actor: </a:t>
              </a:r>
              <a:r>
                <a:rPr lang="en-US" i="1" dirty="0" err="1">
                  <a:solidFill>
                    <a:schemeClr val="bg1"/>
                  </a:solidFill>
                  <a:ea typeface="Courier New"/>
                  <a:cs typeface="Courier New"/>
                  <a:sym typeface="Courier New"/>
                </a:rPr>
                <a:t>Tom@example.com</a:t>
              </a:r>
              <a:endParaRPr lang="en" sz="2000" i="1" dirty="0">
                <a:solidFill>
                  <a:schemeClr val="bg1"/>
                </a:solidFill>
                <a:ea typeface="Courier New"/>
                <a:cs typeface="Courier New"/>
                <a:sym typeface="Courier New"/>
                <a:hlinkClick r:id="rId3"/>
              </a:endParaRPr>
            </a:p>
            <a:p>
              <a:pPr lvl="0">
                <a:lnSpc>
                  <a:spcPct val="115000"/>
                </a:lnSpc>
                <a:spcAft>
                  <a:spcPts val="100"/>
                </a:spcAft>
              </a:pPr>
              <a:r>
                <a:rPr lang="en" sz="2400" dirty="0" smtClean="0">
                  <a:solidFill>
                    <a:srgbClr val="FFFFFF"/>
                  </a:solidFill>
                  <a:latin typeface="+mj-lt"/>
                  <a:ea typeface="Courier New"/>
                  <a:cs typeface="Courier New"/>
                  <a:sym typeface="Courier New"/>
                </a:rPr>
                <a:t>Verb</a:t>
              </a:r>
              <a:r>
                <a:rPr lang="en" sz="2400" dirty="0">
                  <a:solidFill>
                    <a:srgbClr val="FFFFFF"/>
                  </a:solidFill>
                  <a:latin typeface="+mj-lt"/>
                  <a:ea typeface="Courier New"/>
                  <a:cs typeface="Courier New"/>
                  <a:sym typeface="Courier New"/>
                </a:rPr>
                <a:t>: </a:t>
              </a:r>
              <a:r>
                <a:rPr lang="en" sz="2400" dirty="0" smtClean="0">
                  <a:solidFill>
                    <a:srgbClr val="FFFFFF"/>
                  </a:solidFill>
                  <a:latin typeface="+mj-lt"/>
                  <a:ea typeface="Courier New"/>
                  <a:cs typeface="Courier New"/>
                  <a:sym typeface="Courier New"/>
                </a:rPr>
                <a:t>“</a:t>
              </a:r>
              <a:r>
                <a:rPr lang="en-US" sz="2400" dirty="0" smtClean="0">
                  <a:solidFill>
                    <a:srgbClr val="FFFFFF"/>
                  </a:solidFill>
                  <a:latin typeface="+mj-lt"/>
                  <a:ea typeface="Courier New"/>
                  <a:cs typeface="Courier New"/>
                  <a:sym typeface="Courier New"/>
                </a:rPr>
                <a:t>finished</a:t>
              </a:r>
              <a:r>
                <a:rPr lang="en" sz="2400" dirty="0" smtClean="0">
                  <a:solidFill>
                    <a:srgbClr val="FFFFFF"/>
                  </a:solidFill>
                  <a:latin typeface="+mj-lt"/>
                  <a:ea typeface="Courier New"/>
                  <a:cs typeface="Courier New"/>
                  <a:sym typeface="Courier New"/>
                </a:rPr>
                <a:t>”</a:t>
              </a:r>
              <a:endParaRPr lang="en" sz="2400" dirty="0">
                <a:solidFill>
                  <a:srgbClr val="FFFFFF"/>
                </a:solidFill>
                <a:latin typeface="+mj-lt"/>
                <a:ea typeface="Courier New"/>
                <a:cs typeface="Courier New"/>
                <a:sym typeface="Courier New"/>
              </a:endParaRPr>
            </a:p>
            <a:p>
              <a:pPr lvl="0">
                <a:lnSpc>
                  <a:spcPct val="115000"/>
                </a:lnSpc>
                <a:spcBef>
                  <a:spcPts val="0"/>
                </a:spcBef>
                <a:spcAft>
                  <a:spcPts val="100"/>
                </a:spcAft>
                <a:buNone/>
              </a:pPr>
              <a:r>
                <a:rPr lang="en" sz="2400" dirty="0">
                  <a:solidFill>
                    <a:srgbClr val="FFFFFF"/>
                  </a:solidFill>
                  <a:latin typeface="+mj-lt"/>
                  <a:ea typeface="Courier New"/>
                  <a:cs typeface="Courier New"/>
                  <a:sym typeface="Courier New"/>
                </a:rPr>
                <a:t>Object: “course 1</a:t>
              </a:r>
              <a:r>
                <a:rPr lang="en" sz="2400" dirty="0" smtClean="0">
                  <a:solidFill>
                    <a:srgbClr val="FFFFFF"/>
                  </a:solidFill>
                  <a:latin typeface="+mj-lt"/>
                  <a:ea typeface="Courier New"/>
                  <a:cs typeface="Courier New"/>
                  <a:sym typeface="Courier New"/>
                </a:rPr>
                <a:t>”</a:t>
              </a:r>
              <a:endParaRPr lang="en-US" sz="2400" dirty="0" smtClean="0">
                <a:solidFill>
                  <a:srgbClr val="FFFFFF"/>
                </a:solidFill>
                <a:latin typeface="+mj-lt"/>
                <a:ea typeface="Courier New"/>
                <a:cs typeface="Courier New"/>
                <a:sym typeface="Courier New"/>
              </a:endParaRPr>
            </a:p>
            <a:p>
              <a:pPr lvl="0">
                <a:lnSpc>
                  <a:spcPct val="115000"/>
                </a:lnSpc>
                <a:spcBef>
                  <a:spcPts val="0"/>
                </a:spcBef>
                <a:spcAft>
                  <a:spcPts val="100"/>
                </a:spcAft>
                <a:buNone/>
              </a:pPr>
              <a:r>
                <a:rPr lang="en-US" sz="2400" dirty="0" smtClean="0">
                  <a:solidFill>
                    <a:srgbClr val="FFFFFF"/>
                  </a:solidFill>
                  <a:latin typeface="+mj-lt"/>
                  <a:ea typeface="Courier New"/>
                  <a:cs typeface="Courier New"/>
                  <a:sym typeface="Courier New"/>
                </a:rPr>
                <a:t>Result:</a:t>
              </a:r>
            </a:p>
            <a:p>
              <a:pPr lvl="0">
                <a:lnSpc>
                  <a:spcPct val="115000"/>
                </a:lnSpc>
                <a:spcBef>
                  <a:spcPts val="0"/>
                </a:spcBef>
                <a:spcAft>
                  <a:spcPts val="100"/>
                </a:spcAft>
                <a:buNone/>
              </a:pPr>
              <a:r>
                <a:rPr lang="en-US" sz="2400" dirty="0" smtClean="0">
                  <a:solidFill>
                    <a:srgbClr val="FFFFFF"/>
                  </a:solidFill>
                  <a:latin typeface="+mj-lt"/>
                  <a:ea typeface="Courier New"/>
                  <a:cs typeface="Courier New"/>
                  <a:sym typeface="Courier New"/>
                </a:rPr>
                <a:t>Completion: true </a:t>
              </a:r>
            </a:p>
            <a:p>
              <a:pPr lvl="0">
                <a:lnSpc>
                  <a:spcPct val="115000"/>
                </a:lnSpc>
                <a:spcBef>
                  <a:spcPts val="0"/>
                </a:spcBef>
                <a:spcAft>
                  <a:spcPts val="100"/>
                </a:spcAft>
                <a:buNone/>
              </a:pPr>
              <a:r>
                <a:rPr lang="en-US" sz="2400" dirty="0" smtClean="0">
                  <a:solidFill>
                    <a:srgbClr val="FFFFFF"/>
                  </a:solidFill>
                  <a:latin typeface="+mj-lt"/>
                  <a:ea typeface="Courier New"/>
                  <a:cs typeface="Courier New"/>
                  <a:sym typeface="Courier New"/>
                </a:rPr>
                <a:t>Success: true </a:t>
              </a:r>
              <a:endParaRPr lang="en" sz="2400" dirty="0">
                <a:solidFill>
                  <a:srgbClr val="FFFFFF"/>
                </a:solidFill>
                <a:latin typeface="+mj-lt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91158" y="2133600"/>
              <a:ext cx="98604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rgbClr val="FFFFFF"/>
                  </a:solidFill>
                </a:rPr>
                <a:t>(</a:t>
              </a:r>
              <a:r>
                <a:rPr lang="en-US" sz="6000" dirty="0">
                  <a:solidFill>
                    <a:srgbClr val="FFFFFF"/>
                  </a:solidFill>
                </a:rPr>
                <a:t>c</a:t>
              </a:r>
              <a:r>
                <a:rPr lang="en-US" sz="6000" dirty="0" smtClean="0">
                  <a:solidFill>
                    <a:srgbClr val="FFFFFF"/>
                  </a:solidFill>
                </a:rPr>
                <a:t>)</a:t>
              </a:r>
              <a:endParaRPr lang="en-US" sz="6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590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cut/>
      </p:transition>
    </mc:Choice>
    <mc:Fallback xmlns="">
      <p:transition xmlns:p14="http://schemas.microsoft.com/office/powerpoint/2010/main" advClick="0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5.18519E-6 L -3.05556E-6 -0.21112 " pathEditMode="relative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447800" y="2042993"/>
            <a:ext cx="4648200" cy="121174"/>
          </a:xfrm>
          <a:custGeom>
            <a:avLst/>
            <a:gdLst>
              <a:gd name="connsiteX0" fmla="*/ 0 w 5162550"/>
              <a:gd name="connsiteY0" fmla="*/ 121174 h 121174"/>
              <a:gd name="connsiteX1" fmla="*/ 5162550 w 5162550"/>
              <a:gd name="connsiteY1" fmla="*/ 64024 h 12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2550" h="121174">
                <a:moveTo>
                  <a:pt x="0" y="121174"/>
                </a:moveTo>
                <a:cubicBezTo>
                  <a:pt x="1785937" y="27511"/>
                  <a:pt x="3571875" y="-66151"/>
                  <a:pt x="5162550" y="64024"/>
                </a:cubicBezTo>
              </a:path>
            </a:pathLst>
          </a:custGeom>
          <a:solidFill>
            <a:srgbClr val="000000"/>
          </a:solidFill>
          <a:ln w="508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133600" y="2209800"/>
            <a:ext cx="4724400" cy="3048000"/>
            <a:chOff x="2133600" y="2209800"/>
            <a:chExt cx="4724400" cy="3048000"/>
          </a:xfrm>
        </p:grpSpPr>
        <p:sp>
          <p:nvSpPr>
            <p:cNvPr id="4" name="Rectangle 3"/>
            <p:cNvSpPr/>
            <p:nvPr/>
          </p:nvSpPr>
          <p:spPr>
            <a:xfrm>
              <a:off x="2133600" y="2209800"/>
              <a:ext cx="2362200" cy="304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 cmpd="sng"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lvl="0" algn="ctr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" sz="2800" dirty="0" smtClean="0">
                  <a:solidFill>
                    <a:srgbClr val="FFFFFF"/>
                  </a:solidFill>
                </a:rPr>
                <a:t>Started</a:t>
              </a:r>
              <a:endParaRPr lang="en" sz="2800" dirty="0">
                <a:solidFill>
                  <a:srgbClr val="FFFFFF"/>
                </a:solidFill>
              </a:endParaRPr>
            </a:p>
            <a:p>
              <a:pPr lvl="0" algn="ctr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" sz="2800" dirty="0">
                  <a:solidFill>
                    <a:srgbClr val="FFFFFF"/>
                  </a:solidFill>
                </a:rPr>
                <a:t>Scanned</a:t>
              </a:r>
            </a:p>
            <a:p>
              <a:pPr lvl="0" algn="ctr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" sz="2800" dirty="0">
                  <a:solidFill>
                    <a:srgbClr val="FFFFFF"/>
                  </a:solidFill>
                </a:rPr>
                <a:t>Paused</a:t>
              </a:r>
            </a:p>
            <a:p>
              <a:pPr lvl="0" algn="ctr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" sz="2800" dirty="0">
                  <a:solidFill>
                    <a:srgbClr val="FFFFFF"/>
                  </a:solidFill>
                </a:rPr>
                <a:t>Stopped</a:t>
              </a:r>
            </a:p>
            <a:p>
              <a:pPr lvl="0" algn="ctr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" sz="2800" dirty="0" smtClean="0">
                  <a:solidFill>
                    <a:srgbClr val="FFFFFF"/>
                  </a:solidFill>
                </a:rPr>
                <a:t>Finished </a:t>
              </a:r>
              <a:endParaRPr lang="en" sz="2800" dirty="0">
                <a:solidFill>
                  <a:srgbClr val="FFFFF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48200" y="2209800"/>
              <a:ext cx="2209800" cy="3048000"/>
            </a:xfrm>
            <a:prstGeom prst="rect">
              <a:avLst/>
            </a:prstGeom>
            <a:solidFill>
              <a:srgbClr val="376092"/>
            </a:solidFill>
            <a:ln w="38100" cmpd="sng"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lvl="0" algn="ctr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" sz="2800" dirty="0" smtClean="0">
                  <a:solidFill>
                    <a:srgbClr val="FFFFFF"/>
                  </a:solidFill>
                </a:rPr>
                <a:t>Play</a:t>
              </a:r>
              <a:endParaRPr lang="en" sz="2800" dirty="0">
                <a:solidFill>
                  <a:srgbClr val="FFFFFF"/>
                </a:solidFill>
              </a:endParaRPr>
            </a:p>
            <a:p>
              <a:pPr lvl="0" algn="ctr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" sz="2800" dirty="0" smtClean="0">
                  <a:solidFill>
                    <a:srgbClr val="FFFFFF"/>
                  </a:solidFill>
                </a:rPr>
                <a:t>Fast-forward</a:t>
              </a:r>
              <a:endParaRPr lang="en" sz="2800" dirty="0">
                <a:solidFill>
                  <a:srgbClr val="FFFFFF"/>
                </a:solidFill>
              </a:endParaRPr>
            </a:p>
            <a:p>
              <a:pPr lvl="0" algn="ctr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" sz="2800" dirty="0">
                  <a:solidFill>
                    <a:srgbClr val="FFFFFF"/>
                  </a:solidFill>
                </a:rPr>
                <a:t>Reverse</a:t>
              </a:r>
            </a:p>
            <a:p>
              <a:pPr lvl="0" algn="ctr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" sz="2800" dirty="0">
                  <a:solidFill>
                    <a:srgbClr val="FFFFFF"/>
                  </a:solidFill>
                </a:rPr>
                <a:t>Pause</a:t>
              </a:r>
            </a:p>
            <a:p>
              <a:pPr lvl="0" algn="ctr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" sz="2800" dirty="0">
                  <a:solidFill>
                    <a:srgbClr val="FFFFFF"/>
                  </a:solidFill>
                </a:rPr>
                <a:t>Stop</a:t>
              </a:r>
            </a:p>
          </p:txBody>
        </p:sp>
      </p:grpSp>
      <p:pic>
        <p:nvPicPr>
          <p:cNvPr id="5" name="Picture 4" descr="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400"/>
            <a:ext cx="8308848" cy="214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3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cut/>
      </p:transition>
    </mc:Choice>
    <mc:Fallback xmlns="">
      <p:transition xmlns:p14="http://schemas.microsoft.com/office/powerpoint/2010/main" advClick="0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66800"/>
            <a:ext cx="83820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7900" dirty="0" smtClean="0">
                <a:solidFill>
                  <a:srgbClr val="FFFFFF"/>
                </a:solidFill>
              </a:rPr>
              <a:t>Flexibility without consensus</a:t>
            </a:r>
            <a:r>
              <a:rPr lang="en-US" sz="7900" dirty="0" smtClean="0">
                <a:solidFill>
                  <a:srgbClr val="FFFFFF"/>
                </a:solidFill>
              </a:rPr>
              <a:t> </a:t>
            </a:r>
            <a:r>
              <a:rPr lang="en" sz="7900" dirty="0" smtClean="0">
                <a:solidFill>
                  <a:srgbClr val="FFFFFF"/>
                </a:solidFill>
              </a:rPr>
              <a:t>prevents interoperability</a:t>
            </a:r>
            <a:endParaRPr lang="en-US" sz="7900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68713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14017" y="3084493"/>
            <a:ext cx="43784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 dirty="0">
                <a:solidFill>
                  <a:srgbClr val="FFFFFF"/>
                </a:solidFill>
              </a:rPr>
              <a:t>When I report </a:t>
            </a:r>
            <a:endParaRPr lang="en-US" sz="2800" dirty="0" smtClean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800" dirty="0" smtClean="0">
                <a:solidFill>
                  <a:srgbClr val="FFFFFF"/>
                </a:solidFill>
              </a:rPr>
              <a:t>something </a:t>
            </a:r>
            <a:r>
              <a:rPr lang="en" sz="2800" dirty="0">
                <a:solidFill>
                  <a:srgbClr val="FFFFFF"/>
                </a:solidFill>
              </a:rPr>
              <a:t>was ‘fired’</a:t>
            </a:r>
          </a:p>
        </p:txBody>
      </p:sp>
      <p:sp>
        <p:nvSpPr>
          <p:cNvPr id="6" name="Rectangle 5"/>
          <p:cNvSpPr/>
          <p:nvPr/>
        </p:nvSpPr>
        <p:spPr>
          <a:xfrm>
            <a:off x="5490817" y="3160693"/>
            <a:ext cx="266258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 dirty="0">
                <a:solidFill>
                  <a:srgbClr val="FFFFFF"/>
                </a:solidFill>
              </a:rPr>
              <a:t>Fired = discharge </a:t>
            </a:r>
            <a:endParaRPr lang="en-US" sz="2800" dirty="0" smtClean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FFFFFF"/>
                </a:solidFill>
              </a:rPr>
              <a:t>G</a:t>
            </a:r>
            <a:r>
              <a:rPr lang="en" sz="2800" dirty="0" smtClean="0">
                <a:solidFill>
                  <a:srgbClr val="FFFFFF"/>
                </a:solidFill>
              </a:rPr>
              <a:t>un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" sz="2800" dirty="0" smtClean="0">
                <a:solidFill>
                  <a:srgbClr val="FFFFFF"/>
                </a:solidFill>
              </a:rPr>
              <a:t>or </a:t>
            </a:r>
            <a:r>
              <a:rPr lang="en" sz="2800" dirty="0">
                <a:solidFill>
                  <a:srgbClr val="FFFFFF"/>
                </a:solidFill>
              </a:rPr>
              <a:t>weapon</a:t>
            </a:r>
          </a:p>
        </p:txBody>
      </p:sp>
      <p:pic>
        <p:nvPicPr>
          <p:cNvPr id="2" name="Picture 1" descr="bnj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0505">
            <a:off x="290105" y="538227"/>
            <a:ext cx="4503080" cy="2809572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4119217" y="3236893"/>
            <a:ext cx="1143000" cy="703385"/>
          </a:xfrm>
          <a:prstGeom prst="rightArrow">
            <a:avLst/>
          </a:prstGeom>
          <a:solidFill>
            <a:srgbClr val="93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cut/>
      </p:transition>
    </mc:Choice>
    <mc:Fallback xmlns="">
      <p:transition xmlns:p14="http://schemas.microsoft.com/office/powerpoint/2010/main" advClick="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0"/>
            <a:ext cx="2057400" cy="6858000"/>
            <a:chOff x="0" y="0"/>
            <a:chExt cx="20574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828800" cy="6858000"/>
            </a:xfrm>
            <a:prstGeom prst="rect">
              <a:avLst/>
            </a:prstGeom>
            <a:solidFill>
              <a:srgbClr val="252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2567573"/>
              <a:ext cx="1828800" cy="3452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30000"/>
                </a:lnSpc>
                <a:spcAft>
                  <a:spcPts val="200"/>
                </a:spcAft>
              </a:pPr>
              <a:r>
                <a:rPr lang="en" sz="2800" dirty="0">
                  <a:solidFill>
                    <a:srgbClr val="FFFFFF"/>
                  </a:solidFill>
                </a:rPr>
                <a:t>Started</a:t>
              </a:r>
            </a:p>
            <a:p>
              <a:pPr lvl="0">
                <a:lnSpc>
                  <a:spcPct val="130000"/>
                </a:lnSpc>
                <a:spcAft>
                  <a:spcPts val="200"/>
                </a:spcAft>
              </a:pPr>
              <a:r>
                <a:rPr lang="en" sz="2800" dirty="0">
                  <a:solidFill>
                    <a:srgbClr val="FFFFFF"/>
                  </a:solidFill>
                </a:rPr>
                <a:t>Scanned</a:t>
              </a:r>
            </a:p>
            <a:p>
              <a:pPr lvl="0">
                <a:lnSpc>
                  <a:spcPct val="130000"/>
                </a:lnSpc>
                <a:spcAft>
                  <a:spcPts val="200"/>
                </a:spcAft>
              </a:pPr>
              <a:r>
                <a:rPr lang="en" sz="2800" dirty="0">
                  <a:solidFill>
                    <a:srgbClr val="FFFFFF"/>
                  </a:solidFill>
                </a:rPr>
                <a:t>Paused</a:t>
              </a:r>
            </a:p>
            <a:p>
              <a:pPr lvl="0">
                <a:lnSpc>
                  <a:spcPct val="130000"/>
                </a:lnSpc>
                <a:spcAft>
                  <a:spcPts val="200"/>
                </a:spcAft>
              </a:pPr>
              <a:r>
                <a:rPr lang="en" sz="2800" dirty="0">
                  <a:solidFill>
                    <a:srgbClr val="FFFFFF"/>
                  </a:solidFill>
                </a:rPr>
                <a:t>Stopped</a:t>
              </a:r>
            </a:p>
            <a:p>
              <a:pPr lvl="0">
                <a:lnSpc>
                  <a:spcPct val="130000"/>
                </a:lnSpc>
                <a:spcAft>
                  <a:spcPts val="200"/>
                </a:spcAft>
              </a:pPr>
              <a:r>
                <a:rPr lang="en" sz="2800" dirty="0">
                  <a:solidFill>
                    <a:srgbClr val="FFFFFF"/>
                  </a:solidFill>
                </a:rPr>
                <a:t>Finished</a:t>
              </a:r>
            </a:p>
            <a:p>
              <a:pPr lvl="0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None/>
              </a:pPr>
              <a:endParaRPr lang="en" sz="28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76400" y="0"/>
            <a:ext cx="2590800" cy="6858000"/>
            <a:chOff x="1652954" y="0"/>
            <a:chExt cx="2590800" cy="6858000"/>
          </a:xfrm>
        </p:grpSpPr>
        <p:sp>
          <p:nvSpPr>
            <p:cNvPr id="9" name="Rectangle 8"/>
            <p:cNvSpPr/>
            <p:nvPr/>
          </p:nvSpPr>
          <p:spPr>
            <a:xfrm>
              <a:off x="1793054" y="0"/>
              <a:ext cx="2222100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52954" y="3581400"/>
              <a:ext cx="9287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kern="0" dirty="0" smtClean="0">
                  <a:solidFill>
                    <a:srgbClr val="FFFFFF"/>
                  </a:solidFill>
                  <a:latin typeface="Calibri" panose="020F0502020204030204" pitchFamily="34" charset="0"/>
                  <a:cs typeface="Arial"/>
                  <a:sym typeface="Arial"/>
                  <a:rtl val="0"/>
                </a:rPr>
                <a:t>or</a:t>
              </a:r>
              <a:endParaRPr lang="en-US" sz="2400" kern="0" dirty="0">
                <a:solidFill>
                  <a:srgbClr val="FFFFFF"/>
                </a:solidFill>
                <a:latin typeface="Calibri" panose="020F0502020204030204" pitchFamily="34" charset="0"/>
                <a:cs typeface="Arial"/>
                <a:sym typeface="Arial"/>
                <a:rtl val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14954" y="2209800"/>
              <a:ext cx="1828800" cy="4038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30000"/>
                </a:lnSpc>
                <a:spcAft>
                  <a:spcPts val="200"/>
                </a:spcAft>
              </a:pPr>
              <a:r>
                <a:rPr lang="en" sz="2800" dirty="0" smtClean="0">
                  <a:solidFill>
                    <a:schemeClr val="lt2"/>
                  </a:solidFill>
                </a:rPr>
                <a:t>Play</a:t>
              </a:r>
              <a:endParaRPr lang="en" sz="2800" dirty="0">
                <a:solidFill>
                  <a:schemeClr val="lt2"/>
                </a:solidFill>
              </a:endParaRPr>
            </a:p>
            <a:p>
              <a:pPr lvl="0">
                <a:lnSpc>
                  <a:spcPct val="130000"/>
                </a:lnSpc>
                <a:spcAft>
                  <a:spcPts val="200"/>
                </a:spcAft>
              </a:pPr>
              <a:r>
                <a:rPr lang="en" sz="2800" dirty="0">
                  <a:solidFill>
                    <a:schemeClr val="lt2"/>
                  </a:solidFill>
                </a:rPr>
                <a:t>Fast-</a:t>
              </a:r>
              <a:endParaRPr lang="en-US" sz="2800" dirty="0">
                <a:solidFill>
                  <a:schemeClr val="lt2"/>
                </a:solidFill>
              </a:endParaRPr>
            </a:p>
            <a:p>
              <a:pPr lvl="0">
                <a:lnSpc>
                  <a:spcPct val="130000"/>
                </a:lnSpc>
                <a:spcAft>
                  <a:spcPts val="200"/>
                </a:spcAft>
              </a:pPr>
              <a:r>
                <a:rPr lang="en" sz="2800" dirty="0">
                  <a:solidFill>
                    <a:schemeClr val="lt2"/>
                  </a:solidFill>
                </a:rPr>
                <a:t>forward</a:t>
              </a:r>
            </a:p>
            <a:p>
              <a:pPr lvl="0">
                <a:lnSpc>
                  <a:spcPct val="130000"/>
                </a:lnSpc>
                <a:spcAft>
                  <a:spcPts val="200"/>
                </a:spcAft>
              </a:pPr>
              <a:r>
                <a:rPr lang="en" sz="2800" dirty="0">
                  <a:solidFill>
                    <a:schemeClr val="lt2"/>
                  </a:solidFill>
                </a:rPr>
                <a:t>Reverse</a:t>
              </a:r>
            </a:p>
            <a:p>
              <a:pPr lvl="0">
                <a:lnSpc>
                  <a:spcPct val="130000"/>
                </a:lnSpc>
                <a:spcAft>
                  <a:spcPts val="200"/>
                </a:spcAft>
              </a:pPr>
              <a:r>
                <a:rPr lang="en" sz="2800" dirty="0">
                  <a:solidFill>
                    <a:schemeClr val="lt2"/>
                  </a:solidFill>
                </a:rPr>
                <a:t>Pause</a:t>
              </a:r>
            </a:p>
            <a:p>
              <a:pPr lvl="0">
                <a:lnSpc>
                  <a:spcPct val="130000"/>
                </a:lnSpc>
                <a:spcAft>
                  <a:spcPts val="200"/>
                </a:spcAft>
              </a:pPr>
              <a:r>
                <a:rPr lang="en" sz="2800" dirty="0">
                  <a:solidFill>
                    <a:schemeClr val="lt2"/>
                  </a:solidFill>
                </a:rPr>
                <a:t>Stop</a:t>
              </a:r>
            </a:p>
            <a:p>
              <a:pPr algn="ctr"/>
              <a:endParaRPr lang="en-US" sz="2800" kern="0" dirty="0">
                <a:solidFill>
                  <a:srgbClr val="FFFFFF"/>
                </a:solidFill>
                <a:latin typeface="Calibri" panose="020F0502020204030204" pitchFamily="34" charset="0"/>
                <a:cs typeface="Arial"/>
                <a:sym typeface="Arial"/>
                <a:rtl val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410200" y="2514600"/>
            <a:ext cx="3581400" cy="2133600"/>
            <a:chOff x="5410200" y="1905000"/>
            <a:chExt cx="3581400" cy="2133600"/>
          </a:xfrm>
        </p:grpSpPr>
        <p:sp>
          <p:nvSpPr>
            <p:cNvPr id="52" name="Shape 107"/>
            <p:cNvSpPr/>
            <p:nvPr/>
          </p:nvSpPr>
          <p:spPr>
            <a:xfrm>
              <a:off x="5410200" y="1905000"/>
              <a:ext cx="3581400" cy="2133600"/>
            </a:xfrm>
            <a:prstGeom prst="rect">
              <a:avLst/>
            </a:prstGeom>
            <a:solidFill>
              <a:srgbClr val="FFFFFF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539740" y="2057400"/>
              <a:ext cx="3299460" cy="1828800"/>
              <a:chOff x="5236845" y="2286000"/>
              <a:chExt cx="3299460" cy="182880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5236845" y="2286000"/>
                <a:ext cx="1546860" cy="18288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8100" cmpd="sng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noAutofit/>
              </a:bodyPr>
              <a:lstStyle/>
              <a:p>
                <a:pPr lvl="0" algn="ctr">
                  <a:spcAft>
                    <a:spcPts val="200"/>
                  </a:spcAft>
                </a:pPr>
                <a:r>
                  <a:rPr lang="en" sz="2000" dirty="0">
                    <a:solidFill>
                      <a:schemeClr val="lt2"/>
                    </a:solidFill>
                  </a:rPr>
                  <a:t>Played</a:t>
                </a:r>
              </a:p>
              <a:p>
                <a:pPr lvl="0" algn="ctr">
                  <a:spcAft>
                    <a:spcPts val="200"/>
                  </a:spcAft>
                </a:pPr>
                <a:r>
                  <a:rPr lang="en" sz="2000" dirty="0">
                    <a:solidFill>
                      <a:schemeClr val="lt2"/>
                    </a:solidFill>
                  </a:rPr>
                  <a:t>Paused</a:t>
                </a:r>
              </a:p>
              <a:p>
                <a:pPr lvl="0" algn="ctr">
                  <a:spcAft>
                    <a:spcPts val="200"/>
                  </a:spcAft>
                </a:pPr>
                <a:r>
                  <a:rPr lang="en" sz="2000" dirty="0">
                    <a:solidFill>
                      <a:schemeClr val="lt2"/>
                    </a:solidFill>
                  </a:rPr>
                  <a:t>Seeked</a:t>
                </a:r>
              </a:p>
              <a:p>
                <a:pPr lvl="0" algn="ctr">
                  <a:spcAft>
                    <a:spcPts val="200"/>
                  </a:spcAft>
                </a:pPr>
                <a:r>
                  <a:rPr lang="en" sz="2000" dirty="0">
                    <a:solidFill>
                      <a:schemeClr val="lt2"/>
                    </a:solidFill>
                  </a:rPr>
                  <a:t>Terminated</a:t>
                </a:r>
              </a:p>
              <a:p>
                <a:pPr lvl="0" algn="ctr">
                  <a:spcAft>
                    <a:spcPts val="200"/>
                  </a:spcAft>
                </a:pPr>
                <a:r>
                  <a:rPr lang="en" sz="2000" dirty="0">
                    <a:solidFill>
                      <a:schemeClr val="lt2"/>
                    </a:solidFill>
                  </a:rPr>
                  <a:t>Completed</a:t>
                </a:r>
              </a:p>
              <a:p>
                <a:pPr lvl="0" algn="ctr">
                  <a:spcAft>
                    <a:spcPts val="200"/>
                  </a:spcAft>
                </a:pPr>
                <a:endParaRPr lang="en" sz="2000" dirty="0">
                  <a:solidFill>
                    <a:schemeClr val="lt2"/>
                  </a:solidFill>
                </a:endParaRPr>
              </a:p>
              <a:p>
                <a:pPr lvl="0">
                  <a:spcAft>
                    <a:spcPts val="200"/>
                  </a:spcAft>
                </a:pPr>
                <a:endParaRPr lang="en" sz="2000" dirty="0">
                  <a:solidFill>
                    <a:schemeClr val="lt2"/>
                  </a:solidFill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934200" y="2286000"/>
                <a:ext cx="1602105" cy="1828800"/>
              </a:xfrm>
              <a:prstGeom prst="rect">
                <a:avLst/>
              </a:prstGeom>
              <a:solidFill>
                <a:srgbClr val="376092"/>
              </a:solidFill>
              <a:ln w="38100" cmpd="sng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noAutofit/>
              </a:bodyPr>
              <a:lstStyle/>
              <a:p>
                <a:pPr lvl="0" algn="ctr">
                  <a:spcAft>
                    <a:spcPts val="200"/>
                  </a:spcAft>
                </a:pPr>
                <a:r>
                  <a:rPr lang="en" sz="2000" dirty="0">
                    <a:solidFill>
                      <a:schemeClr val="lt2"/>
                    </a:solidFill>
                  </a:rPr>
                  <a:t>Video</a:t>
                </a:r>
              </a:p>
              <a:p>
                <a:pPr lvl="0" algn="ctr">
                  <a:spcAft>
                    <a:spcPts val="200"/>
                  </a:spcAft>
                </a:pPr>
                <a:r>
                  <a:rPr lang="en" sz="2000" dirty="0">
                    <a:solidFill>
                      <a:schemeClr val="lt2"/>
                    </a:solidFill>
                  </a:rPr>
                  <a:t>Progress</a:t>
                </a:r>
              </a:p>
              <a:p>
                <a:pPr lvl="0" algn="ctr">
                  <a:spcAft>
                    <a:spcPts val="200"/>
                  </a:spcAft>
                </a:pPr>
                <a:r>
                  <a:rPr lang="en" sz="2000" dirty="0">
                    <a:solidFill>
                      <a:schemeClr val="lt2"/>
                    </a:solidFill>
                  </a:rPr>
                  <a:t>Time</a:t>
                </a:r>
              </a:p>
              <a:p>
                <a:pPr lvl="0" algn="ctr">
                  <a:spcAft>
                    <a:spcPts val="200"/>
                  </a:spcAft>
                </a:pPr>
                <a:r>
                  <a:rPr lang="en" sz="2000" dirty="0">
                    <a:solidFill>
                      <a:schemeClr val="lt2"/>
                    </a:solidFill>
                  </a:rPr>
                  <a:t>Frame-rate</a:t>
                </a:r>
              </a:p>
              <a:p>
                <a:pPr lvl="0" algn="ctr">
                  <a:spcAft>
                    <a:spcPts val="200"/>
                  </a:spcAft>
                </a:pPr>
                <a:r>
                  <a:rPr lang="en" sz="2000" dirty="0">
                    <a:solidFill>
                      <a:schemeClr val="lt2"/>
                    </a:solidFill>
                  </a:rPr>
                  <a:t>Speed</a:t>
                </a:r>
              </a:p>
              <a:p>
                <a:pPr lvl="0" algn="ctr">
                  <a:spcAft>
                    <a:spcPts val="200"/>
                  </a:spcAft>
                </a:pPr>
                <a:endParaRPr lang="en" sz="2000" dirty="0">
                  <a:solidFill>
                    <a:schemeClr val="lt2"/>
                  </a:solidFill>
                </a:endParaRPr>
              </a:p>
            </p:txBody>
          </p:sp>
        </p:grpSp>
      </p:grpSp>
      <p:sp>
        <p:nvSpPr>
          <p:cNvPr id="49" name="Shape 103"/>
          <p:cNvSpPr/>
          <p:nvPr/>
        </p:nvSpPr>
        <p:spPr>
          <a:xfrm>
            <a:off x="4267200" y="3276600"/>
            <a:ext cx="914400" cy="5361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 descr="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9512">
            <a:off x="-86624" y="91930"/>
            <a:ext cx="4767600" cy="237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828800"/>
            <a:ext cx="8001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800" dirty="0" smtClean="0">
                <a:solidFill>
                  <a:schemeClr val="bg1"/>
                </a:solidFill>
                <a:latin typeface="Calibri"/>
                <a:cs typeface="Calibri"/>
              </a:rPr>
              <a:t>EX:  http://</a:t>
            </a:r>
            <a:r>
              <a:rPr lang="en-US" sz="4800" dirty="0" err="1" smtClean="0">
                <a:solidFill>
                  <a:schemeClr val="bg1"/>
                </a:solidFill>
                <a:latin typeface="Calibri"/>
                <a:cs typeface="Calibri"/>
              </a:rPr>
              <a:t>xapi.pub</a:t>
            </a:r>
            <a:r>
              <a:rPr lang="en-US" sz="4800" dirty="0" smtClean="0">
                <a:solidFill>
                  <a:schemeClr val="bg1"/>
                </a:solidFill>
                <a:latin typeface="Calibri"/>
                <a:cs typeface="Calibri"/>
              </a:rPr>
              <a:t>/datasets/ 	 videos </a:t>
            </a:r>
          </a:p>
          <a:p>
            <a:pPr lvl="0"/>
            <a:endParaRPr lang="en-US" sz="48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lvl="0"/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smtClean="0">
                <a:solidFill>
                  <a:schemeClr val="bg1"/>
                </a:solidFill>
              </a:rPr>
              <a:t>   </a:t>
            </a:r>
            <a:r>
              <a:rPr lang="en-US" sz="4800" dirty="0">
                <a:solidFill>
                  <a:schemeClr val="bg1"/>
                </a:solidFill>
              </a:rPr>
              <a:t>	</a:t>
            </a:r>
            <a:r>
              <a:rPr lang="en-US" sz="4800" dirty="0" smtClean="0">
                <a:solidFill>
                  <a:schemeClr val="bg1"/>
                </a:solidFill>
              </a:rPr>
              <a:t> </a:t>
            </a:r>
            <a:r>
              <a:rPr lang="en" sz="4800" dirty="0" smtClean="0">
                <a:solidFill>
                  <a:schemeClr val="bg1"/>
                </a:solidFill>
              </a:rPr>
              <a:t>http</a:t>
            </a:r>
            <a:r>
              <a:rPr lang="en" sz="4800" dirty="0">
                <a:solidFill>
                  <a:schemeClr val="bg1"/>
                </a:solidFill>
              </a:rPr>
              <a:t>://</a:t>
            </a:r>
            <a:r>
              <a:rPr lang="en" sz="4800" dirty="0" smtClean="0">
                <a:solidFill>
                  <a:schemeClr val="bg1"/>
                </a:solidFill>
              </a:rPr>
              <a:t>xapi.vocab.pub/</a:t>
            </a:r>
            <a:r>
              <a:rPr lang="en-US" sz="4800" dirty="0" smtClean="0">
                <a:solidFill>
                  <a:schemeClr val="bg1"/>
                </a:solidFill>
              </a:rPr>
              <a:t>		 </a:t>
            </a:r>
            <a:r>
              <a:rPr lang="en" sz="4800" dirty="0" smtClean="0">
                <a:solidFill>
                  <a:schemeClr val="bg1"/>
                </a:solidFill>
              </a:rPr>
              <a:t>datasets/adl</a:t>
            </a:r>
            <a:r>
              <a:rPr lang="en" sz="4800" dirty="0">
                <a:solidFill>
                  <a:schemeClr val="bg1"/>
                </a:solidFill>
              </a:rPr>
              <a:t>/ </a:t>
            </a:r>
            <a:endParaRPr lang="en-US" sz="48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4" name="Picture 3" descr="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09600"/>
            <a:ext cx="3048000" cy="12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10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_Titl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Slidevana Dark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4D4D4D"/>
      </a:accent1>
      <a:accent2>
        <a:srgbClr val="DA8E00"/>
      </a:accent2>
      <a:accent3>
        <a:srgbClr val="D93700"/>
      </a:accent3>
      <a:accent4>
        <a:srgbClr val="B2040A"/>
      </a:accent4>
      <a:accent5>
        <a:srgbClr val="22AC56"/>
      </a:accent5>
      <a:accent6>
        <a:srgbClr val="1277B5"/>
      </a:accent6>
      <a:hlink>
        <a:srgbClr val="1277B5"/>
      </a:hlink>
      <a:folHlink>
        <a:srgbClr val="A22F73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D4D4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 Bold Condensed" charset="0"/>
            <a:ea typeface="ヒラギノ角ゴ ProN W6" charset="0"/>
            <a:cs typeface="ヒラギノ角ゴ ProN W6" charset="0"/>
            <a:sym typeface="Helvetica Neue Bold Condense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D4D4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 Bold Condensed" charset="0"/>
            <a:ea typeface="ヒラギノ角ゴ ProN W6" charset="0"/>
            <a:cs typeface="ヒラギノ角ゴ ProN W6" charset="0"/>
            <a:sym typeface="Helvetica Neue Bold Condensed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21804</TotalTime>
  <Words>718</Words>
  <Application>Microsoft Macintosh PowerPoint</Application>
  <PresentationFormat>On-screen Show (4:3)</PresentationFormat>
  <Paragraphs>261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2_Title Slide</vt:lpstr>
      <vt:lpstr>2_Slidevana 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Erin Avvento</dc:creator>
  <cp:lastModifiedBy>claus larbie</cp:lastModifiedBy>
  <cp:revision>1121</cp:revision>
  <cp:lastPrinted>2016-10-31T14:47:47Z</cp:lastPrinted>
  <dcterms:created xsi:type="dcterms:W3CDTF">2013-04-29T19:16:43Z</dcterms:created>
  <dcterms:modified xsi:type="dcterms:W3CDTF">2016-11-03T15:28:43Z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ompany">
    <vt:lpwstr>celine</vt:lpwstr>
  </property>
  <property fmtid="{D5CDD505-2E9C-101B-9397-08002B2CF9AE}" pid="4" name="HiddenSlides">
    <vt:r8>0</vt:r8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r8>0</vt:r8>
  </property>
  <property fmtid="{D5CDD505-2E9C-101B-9397-08002B2CF9AE}" pid="8" name="Notes">
    <vt:r8>20</vt:r8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r8>35</vt:r8>
  </property>
</Properties>
</file>